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7" r:id="rId2"/>
    <p:sldId id="258" r:id="rId3"/>
    <p:sldId id="272" r:id="rId4"/>
    <p:sldId id="268" r:id="rId5"/>
    <p:sldId id="262" r:id="rId6"/>
    <p:sldId id="267" r:id="rId7"/>
    <p:sldId id="27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A3"/>
    <a:srgbClr val="051169"/>
    <a:srgbClr val="92D050"/>
    <a:srgbClr val="60CC7B"/>
    <a:srgbClr val="A7C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D1829-F621-C48A-B306-0AEA5363A313}" v="613" dt="2023-10-31T17:38:06.534"/>
    <p1510:client id="{31BBD5C4-B568-4416-5BED-8DC1C12C60EB}" v="4" vWet="6" dt="2023-10-31T18:27:44.930"/>
    <p1510:client id="{5B9F6642-7EBF-464C-B6EA-BB88360BCDF4}" v="5332" dt="2023-10-31T18:28:38.072"/>
    <p1510:client id="{624A006D-3533-FD13-81FA-052FA5D458DF}" v="2826" dt="2023-10-30T22:14:06.499"/>
    <p1510:client id="{6C81519C-9ECD-EA0F-4F3F-9BF6845D129B}" v="1549" dt="2023-10-31T18:24:29.347"/>
    <p1510:client id="{869C7186-97F9-6386-1380-5A69FE6F8311}" v="109" dt="2023-10-31T14:49:11.091"/>
    <p1510:client id="{900B07D7-863D-CC86-1CE2-E43891B9A7A3}" v="773" dt="2023-10-31T16:23:24.015"/>
    <p1510:client id="{B6F30862-D001-5771-80A2-46D8CEBAAF52}" v="436" dt="2023-10-31T16:20:05.989"/>
    <p1510:client id="{B8E2CE95-7222-EAD8-FEF4-0DEB91864DEE}" v="826" dt="2023-10-31T18:27:08.615"/>
    <p1510:client id="{CB2B80B2-A1B0-282F-9874-254BF419C5BE}" v="1941" dt="2023-10-31T13:19:48.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62"/>
    <p:restoredTop sz="96329"/>
  </p:normalViewPr>
  <p:slideViewPr>
    <p:cSldViewPr snapToGrid="0">
      <p:cViewPr varScale="1">
        <p:scale>
          <a:sx n="152" d="100"/>
          <a:sy n="152" d="100"/>
        </p:scale>
        <p:origin x="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tx1"/>
              </a:solidFill>
            </a:ln>
          </c:spPr>
          <c:dPt>
            <c:idx val="0"/>
            <c:bubble3D val="0"/>
            <c:spPr>
              <a:solidFill>
                <a:schemeClr val="accent6"/>
              </a:solidFill>
              <a:ln w="19050">
                <a:solidFill>
                  <a:schemeClr val="tx1"/>
                </a:solidFill>
              </a:ln>
              <a:effectLst/>
            </c:spPr>
            <c:extLst>
              <c:ext xmlns:c16="http://schemas.microsoft.com/office/drawing/2014/chart" uri="{C3380CC4-5D6E-409C-BE32-E72D297353CC}">
                <c16:uniqueId val="{00000001-7838-7C45-AE96-314023A40A26}"/>
              </c:ext>
            </c:extLst>
          </c:dPt>
          <c:dPt>
            <c:idx val="1"/>
            <c:bubble3D val="0"/>
            <c:spPr>
              <a:solidFill>
                <a:schemeClr val="accent5"/>
              </a:solidFill>
              <a:ln w="19050">
                <a:solidFill>
                  <a:schemeClr val="tx1"/>
                </a:solidFill>
              </a:ln>
              <a:effectLst/>
            </c:spPr>
            <c:extLst>
              <c:ext xmlns:c16="http://schemas.microsoft.com/office/drawing/2014/chart" uri="{C3380CC4-5D6E-409C-BE32-E72D297353CC}">
                <c16:uniqueId val="{00000003-7838-7C45-AE96-314023A40A26}"/>
              </c:ext>
            </c:extLst>
          </c:dPt>
          <c:dPt>
            <c:idx val="2"/>
            <c:bubble3D val="0"/>
            <c:spPr>
              <a:solidFill>
                <a:schemeClr val="accent4"/>
              </a:solidFill>
              <a:ln w="19050">
                <a:solidFill>
                  <a:schemeClr val="tx1"/>
                </a:solidFill>
              </a:ln>
              <a:effectLst/>
            </c:spPr>
            <c:extLst>
              <c:ext xmlns:c16="http://schemas.microsoft.com/office/drawing/2014/chart" uri="{C3380CC4-5D6E-409C-BE32-E72D297353CC}">
                <c16:uniqueId val="{00000004-7838-7C45-AE96-314023A40A26}"/>
              </c:ext>
            </c:extLst>
          </c:dPt>
          <c:dPt>
            <c:idx val="3"/>
            <c:bubble3D val="0"/>
            <c:spPr>
              <a:solidFill>
                <a:schemeClr val="accent6">
                  <a:lumMod val="60000"/>
                </a:schemeClr>
              </a:solidFill>
              <a:ln w="19050">
                <a:solidFill>
                  <a:schemeClr val="tx1"/>
                </a:solidFill>
              </a:ln>
              <a:effectLst/>
            </c:spPr>
            <c:extLst>
              <c:ext xmlns:c16="http://schemas.microsoft.com/office/drawing/2014/chart" uri="{C3380CC4-5D6E-409C-BE32-E72D297353CC}">
                <c16:uniqueId val="{00000007-7A2E-864A-821D-85D1D6890979}"/>
              </c:ext>
            </c:extLst>
          </c:dPt>
          <c:dPt>
            <c:idx val="4"/>
            <c:bubble3D val="0"/>
            <c:spPr>
              <a:solidFill>
                <a:schemeClr val="accent5">
                  <a:lumMod val="60000"/>
                </a:schemeClr>
              </a:solidFill>
              <a:ln w="19050">
                <a:solidFill>
                  <a:schemeClr val="tx1"/>
                </a:solidFill>
              </a:ln>
              <a:effectLst/>
            </c:spPr>
            <c:extLst>
              <c:ext xmlns:c16="http://schemas.microsoft.com/office/drawing/2014/chart" uri="{C3380CC4-5D6E-409C-BE32-E72D297353CC}">
                <c16:uniqueId val="{00000002-7838-7C45-AE96-314023A40A26}"/>
              </c:ext>
            </c:extLst>
          </c:dPt>
          <c:cat>
            <c:strRef>
              <c:f>Sheet1!$A$2:$A$6</c:f>
              <c:strCache>
                <c:ptCount val="5"/>
                <c:pt idx="0">
                  <c:v>Very Satisfied</c:v>
                </c:pt>
                <c:pt idx="1">
                  <c:v>Satisfiedd</c:v>
                </c:pt>
                <c:pt idx="2">
                  <c:v>Neutral</c:v>
                </c:pt>
                <c:pt idx="3">
                  <c:v>Unsatisfied</c:v>
                </c:pt>
                <c:pt idx="4">
                  <c:v>Very Unsatisfied</c:v>
                </c:pt>
              </c:strCache>
            </c:strRef>
          </c:cat>
          <c:val>
            <c:numRef>
              <c:f>Sheet1!$B$2:$B$6</c:f>
              <c:numCache>
                <c:formatCode>General</c:formatCode>
                <c:ptCount val="5"/>
                <c:pt idx="0">
                  <c:v>40</c:v>
                </c:pt>
                <c:pt idx="1">
                  <c:v>20</c:v>
                </c:pt>
                <c:pt idx="2">
                  <c:v>15</c:v>
                </c:pt>
                <c:pt idx="3">
                  <c:v>10</c:v>
                </c:pt>
                <c:pt idx="4">
                  <c:v>5</c:v>
                </c:pt>
              </c:numCache>
            </c:numRef>
          </c:val>
          <c:extLst>
            <c:ext xmlns:c16="http://schemas.microsoft.com/office/drawing/2014/chart" uri="{C3380CC4-5D6E-409C-BE32-E72D297353CC}">
              <c16:uniqueId val="{00000000-7838-7C45-AE96-314023A40A2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1036289910313501"/>
          <c:y val="0.21545250234400887"/>
          <c:w val="0.37030494322256918"/>
          <c:h val="0.61374031574886034"/>
        </c:manualLayout>
      </c:layout>
      <c:overlay val="0"/>
      <c:spPr>
        <a:noFill/>
        <a:ln>
          <a:noFill/>
        </a:ln>
        <a:effectLst/>
      </c:spPr>
      <c:txPr>
        <a:bodyPr rot="0" spcFirstLastPara="1" vertOverflow="ellipsis" vert="horz" wrap="square" anchor="ctr" anchorCtr="1"/>
        <a:lstStyle/>
        <a:p>
          <a:pPr>
            <a:defRPr sz="11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schemeClr>
    </a:solidFill>
    <a:ln>
      <a:solidFill>
        <a:schemeClr val="tx1">
          <a:alpha val="62380"/>
        </a:schemeClr>
      </a:solidFill>
    </a:ln>
    <a:effectLst>
      <a:outerShdw blurRad="50800" dist="38100" dir="5400000" sx="96000" sy="96000" algn="t" rotWithShape="0">
        <a:schemeClr val="tx1">
          <a:alpha val="82467"/>
        </a:schemeClr>
      </a:outerShdw>
      <a:softEdge rad="31750"/>
    </a:effectLst>
    <a:scene3d>
      <a:camera prst="orthographicFront"/>
      <a:lightRig rig="threePt" dir="t"/>
    </a:scene3d>
    <a:sp3d>
      <a:bevelT w="6350"/>
    </a:sp3d>
  </c:spPr>
  <c:txPr>
    <a:bodyPr/>
    <a:lstStyle/>
    <a:p>
      <a:pPr>
        <a:defRPr sz="800">
          <a:ln>
            <a:noFill/>
          </a:ln>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1230911700471"/>
          <c:y val="7.494102082652275E-2"/>
          <c:w val="0.43570858144556635"/>
          <c:h val="0.83512975418164992"/>
        </c:manualLayout>
      </c:layout>
      <c:pieChart>
        <c:varyColors val="1"/>
        <c:ser>
          <c:idx val="0"/>
          <c:order val="0"/>
          <c:tx>
            <c:strRef>
              <c:f>Sheet1!$B$1</c:f>
              <c:strCache>
                <c:ptCount val="1"/>
                <c:pt idx="0">
                  <c:v>Sales</c:v>
                </c:pt>
              </c:strCache>
            </c:strRef>
          </c:tx>
          <c:spPr>
            <a:ln>
              <a:solidFill>
                <a:schemeClr val="tx1"/>
              </a:solidFill>
            </a:ln>
          </c:spPr>
          <c:dPt>
            <c:idx val="0"/>
            <c:bubble3D val="0"/>
            <c:spPr>
              <a:solidFill>
                <a:schemeClr val="accent6"/>
              </a:solidFill>
              <a:ln w="19050">
                <a:solidFill>
                  <a:schemeClr val="tx1"/>
                </a:solidFill>
              </a:ln>
              <a:effectLst/>
            </c:spPr>
            <c:extLst>
              <c:ext xmlns:c16="http://schemas.microsoft.com/office/drawing/2014/chart" uri="{C3380CC4-5D6E-409C-BE32-E72D297353CC}">
                <c16:uniqueId val="{00000001-C68F-6049-BB81-7AC9AA2072D1}"/>
              </c:ext>
            </c:extLst>
          </c:dPt>
          <c:dPt>
            <c:idx val="1"/>
            <c:bubble3D val="0"/>
            <c:spPr>
              <a:solidFill>
                <a:schemeClr val="accent5"/>
              </a:solidFill>
              <a:ln w="19050">
                <a:solidFill>
                  <a:schemeClr val="tx1"/>
                </a:solidFill>
              </a:ln>
              <a:effectLst/>
            </c:spPr>
            <c:extLst>
              <c:ext xmlns:c16="http://schemas.microsoft.com/office/drawing/2014/chart" uri="{C3380CC4-5D6E-409C-BE32-E72D297353CC}">
                <c16:uniqueId val="{00000003-C68F-6049-BB81-7AC9AA2072D1}"/>
              </c:ext>
            </c:extLst>
          </c:dPt>
          <c:dPt>
            <c:idx val="2"/>
            <c:bubble3D val="0"/>
            <c:spPr>
              <a:solidFill>
                <a:schemeClr val="accent4"/>
              </a:solidFill>
              <a:ln w="19050">
                <a:solidFill>
                  <a:schemeClr val="tx1"/>
                </a:solidFill>
              </a:ln>
              <a:effectLst/>
            </c:spPr>
            <c:extLst>
              <c:ext xmlns:c16="http://schemas.microsoft.com/office/drawing/2014/chart" uri="{C3380CC4-5D6E-409C-BE32-E72D297353CC}">
                <c16:uniqueId val="{00000005-C68F-6049-BB81-7AC9AA2072D1}"/>
              </c:ext>
            </c:extLst>
          </c:dPt>
          <c:dPt>
            <c:idx val="3"/>
            <c:bubble3D val="0"/>
            <c:spPr>
              <a:solidFill>
                <a:schemeClr val="accent6">
                  <a:lumMod val="60000"/>
                </a:schemeClr>
              </a:solidFill>
              <a:ln w="19050">
                <a:solidFill>
                  <a:schemeClr val="tx1"/>
                </a:solidFill>
              </a:ln>
              <a:effectLst/>
            </c:spPr>
            <c:extLst>
              <c:ext xmlns:c16="http://schemas.microsoft.com/office/drawing/2014/chart" uri="{C3380CC4-5D6E-409C-BE32-E72D297353CC}">
                <c16:uniqueId val="{00000007-C68F-6049-BB81-7AC9AA2072D1}"/>
              </c:ext>
            </c:extLst>
          </c:dPt>
          <c:dPt>
            <c:idx val="4"/>
            <c:bubble3D val="0"/>
            <c:spPr>
              <a:solidFill>
                <a:schemeClr val="accent5">
                  <a:lumMod val="60000"/>
                </a:schemeClr>
              </a:solidFill>
              <a:ln w="19050">
                <a:solidFill>
                  <a:schemeClr val="tx1"/>
                </a:solidFill>
              </a:ln>
              <a:effectLst/>
            </c:spPr>
            <c:extLst>
              <c:ext xmlns:c16="http://schemas.microsoft.com/office/drawing/2014/chart" uri="{C3380CC4-5D6E-409C-BE32-E72D297353CC}">
                <c16:uniqueId val="{00000009-C68F-6049-BB81-7AC9AA2072D1}"/>
              </c:ext>
            </c:extLst>
          </c:dPt>
          <c:cat>
            <c:strRef>
              <c:f>Sheet1!$A$2:$A$6</c:f>
              <c:strCache>
                <c:ptCount val="5"/>
                <c:pt idx="0">
                  <c:v>Very Satisfied</c:v>
                </c:pt>
                <c:pt idx="1">
                  <c:v>Satisfiedd</c:v>
                </c:pt>
                <c:pt idx="2">
                  <c:v>Neutral</c:v>
                </c:pt>
                <c:pt idx="3">
                  <c:v>Unsatisfied</c:v>
                </c:pt>
                <c:pt idx="4">
                  <c:v>Very Unsatisfied</c:v>
                </c:pt>
              </c:strCache>
            </c:strRef>
          </c:cat>
          <c:val>
            <c:numRef>
              <c:f>Sheet1!$B$2:$B$6</c:f>
              <c:numCache>
                <c:formatCode>General</c:formatCode>
                <c:ptCount val="5"/>
                <c:pt idx="0">
                  <c:v>38</c:v>
                </c:pt>
                <c:pt idx="1">
                  <c:v>22</c:v>
                </c:pt>
                <c:pt idx="2">
                  <c:v>20</c:v>
                </c:pt>
                <c:pt idx="3">
                  <c:v>8</c:v>
                </c:pt>
                <c:pt idx="4">
                  <c:v>2</c:v>
                </c:pt>
              </c:numCache>
            </c:numRef>
          </c:val>
          <c:extLst>
            <c:ext xmlns:c16="http://schemas.microsoft.com/office/drawing/2014/chart" uri="{C3380CC4-5D6E-409C-BE32-E72D297353CC}">
              <c16:uniqueId val="{0000000A-C68F-6049-BB81-7AC9AA2072D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1036289910313501"/>
          <c:y val="0.21545250234400887"/>
          <c:w val="0.37030494322256918"/>
          <c:h val="0.61374031574886034"/>
        </c:manualLayout>
      </c:layout>
      <c:overlay val="0"/>
      <c:spPr>
        <a:noFill/>
        <a:ln>
          <a:noFill/>
        </a:ln>
        <a:effectLst/>
      </c:spPr>
      <c:txPr>
        <a:bodyPr rot="0" spcFirstLastPara="1" vertOverflow="ellipsis" vert="horz" wrap="square" anchor="ctr" anchorCtr="1"/>
        <a:lstStyle/>
        <a:p>
          <a:pPr>
            <a:defRPr sz="11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schemeClr>
    </a:solidFill>
    <a:ln>
      <a:solidFill>
        <a:schemeClr val="tx1">
          <a:alpha val="62380"/>
        </a:schemeClr>
      </a:solidFill>
    </a:ln>
    <a:effectLst>
      <a:outerShdw blurRad="50800" dist="38100" dir="5400000" sx="96000" sy="96000" algn="t" rotWithShape="0">
        <a:schemeClr val="tx1">
          <a:alpha val="82467"/>
        </a:schemeClr>
      </a:outerShdw>
      <a:softEdge rad="31750"/>
    </a:effectLst>
    <a:scene3d>
      <a:camera prst="orthographicFront"/>
      <a:lightRig rig="threePt" dir="t"/>
    </a:scene3d>
    <a:sp3d>
      <a:bevelT w="6350"/>
    </a:sp3d>
  </c:spPr>
  <c:txPr>
    <a:bodyPr/>
    <a:lstStyle/>
    <a:p>
      <a:pPr>
        <a:defRPr sz="800">
          <a:ln>
            <a:noFill/>
          </a:ln>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3CFA7-5FF3-4757-BE71-2232B92BFA6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EAC7FBDA-BE13-4C69-A8C9-C8CF3C469FAC}">
      <dgm:prSet phldrT="[Text]" custT="1"/>
      <dgm:spPr>
        <a:solidFill>
          <a:srgbClr val="96C61C"/>
        </a:solidFill>
      </dgm:spPr>
      <dgm:t>
        <a:bodyPr/>
        <a:lstStyle/>
        <a:p>
          <a:pPr>
            <a:buClrTx/>
            <a:buSzTx/>
            <a:buFontTx/>
            <a:buNone/>
          </a:pPr>
          <a:r>
            <a:rPr lang="en-US" sz="1400" b="0" i="0">
              <a:solidFill>
                <a:schemeClr val="tx1"/>
              </a:solidFill>
              <a:latin typeface="Aptos Display"/>
            </a:rPr>
            <a:t>Case Analysis</a:t>
          </a:r>
          <a:endParaRPr lang="en-IN" sz="1400">
            <a:solidFill>
              <a:schemeClr val="tx1"/>
            </a:solidFill>
            <a:latin typeface="Aptos Display"/>
          </a:endParaRPr>
        </a:p>
      </dgm:t>
    </dgm:pt>
    <dgm:pt modelId="{4746A468-1FF0-468E-878D-0283E972CD6B}" type="parTrans" cxnId="{20BF4AD5-73E8-4727-956E-35BD2C9BD97F}">
      <dgm:prSet/>
      <dgm:spPr/>
      <dgm:t>
        <a:bodyPr/>
        <a:lstStyle/>
        <a:p>
          <a:endParaRPr lang="en-IN" sz="600"/>
        </a:p>
      </dgm:t>
    </dgm:pt>
    <dgm:pt modelId="{9AFB8228-5C70-4935-98A4-6CC27E46C0CF}" type="sibTrans" cxnId="{20BF4AD5-73E8-4727-956E-35BD2C9BD97F}">
      <dgm:prSet/>
      <dgm:spPr/>
      <dgm:t>
        <a:bodyPr/>
        <a:lstStyle/>
        <a:p>
          <a:endParaRPr lang="en-IN" sz="600"/>
        </a:p>
      </dgm:t>
    </dgm:pt>
    <dgm:pt modelId="{C58C992C-AEDC-49F1-9656-EE2A29A8204C}">
      <dgm:prSet phldrT="[Text]" custT="1"/>
      <dgm:spPr>
        <a:solidFill>
          <a:srgbClr val="014FA1"/>
        </a:solidFill>
      </dgm:spPr>
      <dgm: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 Analysis</a:t>
          </a:r>
          <a:endParaRPr lang="en-IN" sz="1400" b="0" i="0" kern="1200">
            <a:solidFill>
              <a:prstClr val="white"/>
            </a:solidFill>
            <a:latin typeface="Aptos Display"/>
            <a:ea typeface="+mn-ea"/>
            <a:cs typeface="+mn-cs"/>
          </a:endParaRPr>
        </a:p>
      </dgm:t>
    </dgm:pt>
    <dgm:pt modelId="{AC6438B0-BB00-4764-9F11-B66DCAE56CA8}" type="parTrans" cxnId="{A10CCECC-4F93-48CE-A5F2-33255306D2AA}">
      <dgm:prSet/>
      <dgm:spPr/>
      <dgm:t>
        <a:bodyPr/>
        <a:lstStyle/>
        <a:p>
          <a:endParaRPr lang="en-IN" sz="600"/>
        </a:p>
      </dgm:t>
    </dgm:pt>
    <dgm:pt modelId="{CD9F402C-0A34-4EF4-B630-B30A1F8600AB}" type="sibTrans" cxnId="{A10CCECC-4F93-48CE-A5F2-33255306D2AA}">
      <dgm:prSet/>
      <dgm:spPr/>
      <dgm:t>
        <a:bodyPr/>
        <a:lstStyle/>
        <a:p>
          <a:endParaRPr lang="en-IN" sz="600"/>
        </a:p>
      </dgm:t>
    </dgm:pt>
    <dgm:pt modelId="{29BC5488-4624-1040-85A5-8DF39B5F79E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gm:t>
    </dgm:pt>
    <dgm:pt modelId="{C0BCC0A1-728B-1647-8276-3877CD2D95B0}" type="parTrans" cxnId="{227E2B06-1FD7-7F49-8EE6-73389A7FE984}">
      <dgm:prSet/>
      <dgm:spPr/>
      <dgm:t>
        <a:bodyPr/>
        <a:lstStyle/>
        <a:p>
          <a:endParaRPr lang="en-GB"/>
        </a:p>
      </dgm:t>
    </dgm:pt>
    <dgm:pt modelId="{BB054F84-0812-BC46-B8D9-FCA8079006A3}" type="sibTrans" cxnId="{227E2B06-1FD7-7F49-8EE6-73389A7FE984}">
      <dgm:prSet/>
      <dgm:spPr/>
      <dgm:t>
        <a:bodyPr/>
        <a:lstStyle/>
        <a:p>
          <a:endParaRPr lang="en-GB"/>
        </a:p>
      </dgm:t>
    </dgm:pt>
    <dgm:pt modelId="{3FDD245F-6A7B-1249-BDC3-C4BBFDB086B2}">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r>
            <a:rPr lang="en-GB" sz="1400" b="0" i="0" kern="1200">
              <a:solidFill>
                <a:prstClr val="white"/>
              </a:solidFill>
              <a:latin typeface="Aptos Display"/>
              <a:ea typeface="+mn-ea"/>
              <a:cs typeface="+mn-cs"/>
            </a:rPr>
            <a:t>Implementation and Feasibility</a:t>
          </a:r>
        </a:p>
      </dgm:t>
    </dgm:pt>
    <dgm:pt modelId="{C77F31EB-B427-064E-B0DB-0C876BE28BC6}" type="parTrans" cxnId="{3F818E41-597A-9E44-A51D-212BE9DD9A39}">
      <dgm:prSet/>
      <dgm:spPr/>
      <dgm:t>
        <a:bodyPr/>
        <a:lstStyle/>
        <a:p>
          <a:endParaRPr lang="en-GB"/>
        </a:p>
      </dgm:t>
    </dgm:pt>
    <dgm:pt modelId="{12BA8085-327E-274B-AE90-E104FDDD4145}" type="sibTrans" cxnId="{3F818E41-597A-9E44-A51D-212BE9DD9A39}">
      <dgm:prSet/>
      <dgm:spPr/>
      <dgm:t>
        <a:bodyPr/>
        <a:lstStyle/>
        <a:p>
          <a:endParaRPr lang="en-GB"/>
        </a:p>
      </dgm:t>
    </dgm:pt>
    <dgm:pt modelId="{3F7E127B-A05B-1D40-8CC8-9F4C0560986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 Ahead</a:t>
          </a:r>
        </a:p>
      </dgm:t>
    </dgm:pt>
    <dgm:pt modelId="{B8800852-3D7B-8D40-832F-E7B51B006904}" type="sibTrans" cxnId="{7F2EFD02-D1FB-C842-9DE9-8491BD9783DC}">
      <dgm:prSet/>
      <dgm:spPr/>
      <dgm:t>
        <a:bodyPr/>
        <a:lstStyle/>
        <a:p>
          <a:endParaRPr lang="en-GB"/>
        </a:p>
      </dgm:t>
    </dgm:pt>
    <dgm:pt modelId="{AB7781C8-6810-8E40-BD8B-CAF2C0ED0F3A}" type="parTrans" cxnId="{7F2EFD02-D1FB-C842-9DE9-8491BD9783DC}">
      <dgm:prSet/>
      <dgm:spPr/>
      <dgm:t>
        <a:bodyPr/>
        <a:lstStyle/>
        <a:p>
          <a:endParaRPr lang="en-GB"/>
        </a:p>
      </dgm:t>
    </dgm:pt>
    <dgm:pt modelId="{0D399977-4623-4B68-B12D-32A77C629DEF}" type="pres">
      <dgm:prSet presAssocID="{1193CFA7-5FF3-4757-BE71-2232B92BFA6B}" presName="Name0" presStyleCnt="0">
        <dgm:presLayoutVars>
          <dgm:dir/>
          <dgm:animLvl val="lvl"/>
          <dgm:resizeHandles val="exact"/>
        </dgm:presLayoutVars>
      </dgm:prSet>
      <dgm:spPr/>
    </dgm:pt>
    <dgm:pt modelId="{722B4241-78E5-48FB-92AD-9E017D15B856}" type="pres">
      <dgm:prSet presAssocID="{EAC7FBDA-BE13-4C69-A8C9-C8CF3C469FAC}" presName="parTxOnly" presStyleLbl="node1" presStyleIdx="0" presStyleCnt="5" custScaleX="63994">
        <dgm:presLayoutVars>
          <dgm:chMax val="0"/>
          <dgm:chPref val="0"/>
          <dgm:bulletEnabled val="1"/>
        </dgm:presLayoutVars>
      </dgm:prSet>
      <dgm:spPr/>
    </dgm:pt>
    <dgm:pt modelId="{25AB1B2C-490E-46D9-8519-61BB8517DF2A}" type="pres">
      <dgm:prSet presAssocID="{9AFB8228-5C70-4935-98A4-6CC27E46C0CF}" presName="parTxOnlySpace" presStyleCnt="0"/>
      <dgm:spPr/>
    </dgm:pt>
    <dgm:pt modelId="{95D95037-45F4-4915-8DCB-AEBB462F8140}" type="pres">
      <dgm:prSet presAssocID="{C58C992C-AEDC-49F1-9656-EE2A29A8204C}" presName="parTxOnly" presStyleLbl="node1" presStyleIdx="1" presStyleCnt="5" custScaleX="69814" custLinFactNeighborX="8292" custLinFactNeighborY="-39">
        <dgm:presLayoutVars>
          <dgm:chMax val="0"/>
          <dgm:chPref val="0"/>
          <dgm:bulletEnabled val="1"/>
        </dgm:presLayoutVars>
      </dgm:prSet>
      <dgm:spPr/>
    </dgm:pt>
    <dgm:pt modelId="{AFD5BA11-0AAB-9D47-8E32-ADFB4C026077}" type="pres">
      <dgm:prSet presAssocID="{CD9F402C-0A34-4EF4-B630-B30A1F8600AB}" presName="parTxOnlySpace" presStyleCnt="0"/>
      <dgm:spPr/>
    </dgm:pt>
    <dgm:pt modelId="{67EE6421-B8F6-E240-AB50-33F6E75AA3CC}" type="pres">
      <dgm:prSet presAssocID="{3F7E127B-A05B-1D40-8CC8-9F4C05609863}" presName="parTxOnly" presStyleLbl="node1" presStyleIdx="2" presStyleCnt="5" custScaleX="70348">
        <dgm:presLayoutVars>
          <dgm:chMax val="0"/>
          <dgm:chPref val="0"/>
          <dgm:bulletEnabled val="1"/>
        </dgm:presLayoutVars>
      </dgm:prSet>
      <dgm:spPr>
        <a:xfrm>
          <a:off x="3784031" y="0"/>
          <a:ext cx="1900376" cy="477241"/>
        </a:xfrm>
        <a:prstGeom prst="chevron">
          <a:avLst/>
        </a:prstGeom>
      </dgm:spPr>
    </dgm:pt>
    <dgm:pt modelId="{729248A7-1707-4C4D-9CC6-6A644B56536B}" type="pres">
      <dgm:prSet presAssocID="{B8800852-3D7B-8D40-832F-E7B51B006904}" presName="parTxOnlySpace" presStyleCnt="0"/>
      <dgm:spPr/>
    </dgm:pt>
    <dgm:pt modelId="{E3E39467-9B5C-D047-88C5-45725EE78DDC}" type="pres">
      <dgm:prSet presAssocID="{29BC5488-4624-1040-85A5-8DF39B5F79E3}" presName="parTxOnly" presStyleLbl="node1" presStyleIdx="3" presStyleCnt="5" custScaleX="85607" custLinFactNeighborX="8732" custLinFactNeighborY="-3433">
        <dgm:presLayoutVars>
          <dgm:chMax val="0"/>
          <dgm:chPref val="0"/>
          <dgm:bulletEnabled val="1"/>
        </dgm:presLayoutVars>
      </dgm:prSet>
      <dgm:spPr>
        <a:xfrm>
          <a:off x="5974139" y="0"/>
          <a:ext cx="2000502" cy="577462"/>
        </a:xfrm>
        <a:prstGeom prst="chevron">
          <a:avLst/>
        </a:prstGeom>
      </dgm:spPr>
    </dgm:pt>
    <dgm:pt modelId="{2FE4D349-E3A7-5743-A6E0-15ABE785F73D}" type="pres">
      <dgm:prSet presAssocID="{BB054F84-0812-BC46-B8D9-FCA8079006A3}" presName="parTxOnlySpace" presStyleCnt="0"/>
      <dgm:spPr/>
    </dgm:pt>
    <dgm:pt modelId="{23B591B8-9202-C54E-9B66-1429AEDB7F3F}" type="pres">
      <dgm:prSet presAssocID="{3FDD245F-6A7B-1249-BDC3-C4BBFDB086B2}" presName="parTxOnly" presStyleLbl="node1" presStyleIdx="4" presStyleCnt="5" custScaleX="100657">
        <dgm:presLayoutVars>
          <dgm:chMax val="0"/>
          <dgm:chPref val="0"/>
          <dgm:bulletEnabled val="1"/>
        </dgm:presLayoutVars>
      </dgm:prSet>
      <dgm:spPr>
        <a:xfrm>
          <a:off x="7774591" y="0"/>
          <a:ext cx="2000502" cy="577462"/>
        </a:xfrm>
        <a:prstGeom prst="chevron">
          <a:avLst/>
        </a:prstGeom>
      </dgm:spPr>
    </dgm:pt>
  </dgm:ptLst>
  <dgm:cxnLst>
    <dgm:cxn modelId="{7F2EFD02-D1FB-C842-9DE9-8491BD9783DC}" srcId="{1193CFA7-5FF3-4757-BE71-2232B92BFA6B}" destId="{3F7E127B-A05B-1D40-8CC8-9F4C05609863}" srcOrd="2" destOrd="0" parTransId="{AB7781C8-6810-8E40-BD8B-CAF2C0ED0F3A}" sibTransId="{B8800852-3D7B-8D40-832F-E7B51B006904}"/>
    <dgm:cxn modelId="{D5514404-EDC2-8145-8AA1-EF0B811EF23C}" type="presOf" srcId="{EAC7FBDA-BE13-4C69-A8C9-C8CF3C469FAC}" destId="{722B4241-78E5-48FB-92AD-9E017D15B856}" srcOrd="0" destOrd="0" presId="urn:microsoft.com/office/officeart/2005/8/layout/chevron1"/>
    <dgm:cxn modelId="{227E2B06-1FD7-7F49-8EE6-73389A7FE984}" srcId="{1193CFA7-5FF3-4757-BE71-2232B92BFA6B}" destId="{29BC5488-4624-1040-85A5-8DF39B5F79E3}" srcOrd="3" destOrd="0" parTransId="{C0BCC0A1-728B-1647-8276-3877CD2D95B0}" sibTransId="{BB054F84-0812-BC46-B8D9-FCA8079006A3}"/>
    <dgm:cxn modelId="{8E7D0714-22F6-7649-9401-4604C3CB7DFF}" type="presOf" srcId="{29BC5488-4624-1040-85A5-8DF39B5F79E3}" destId="{E3E39467-9B5C-D047-88C5-45725EE78DDC}" srcOrd="0" destOrd="0" presId="urn:microsoft.com/office/officeart/2005/8/layout/chevron1"/>
    <dgm:cxn modelId="{B3DB452A-2D6A-0F43-A538-E184AEE5F8C7}" type="presOf" srcId="{3F7E127B-A05B-1D40-8CC8-9F4C05609863}" destId="{67EE6421-B8F6-E240-AB50-33F6E75AA3CC}" srcOrd="0" destOrd="0" presId="urn:microsoft.com/office/officeart/2005/8/layout/chevron1"/>
    <dgm:cxn modelId="{3F818E41-597A-9E44-A51D-212BE9DD9A39}" srcId="{1193CFA7-5FF3-4757-BE71-2232B92BFA6B}" destId="{3FDD245F-6A7B-1249-BDC3-C4BBFDB086B2}" srcOrd="4" destOrd="0" parTransId="{C77F31EB-B427-064E-B0DB-0C876BE28BC6}" sibTransId="{12BA8085-327E-274B-AE90-E104FDDD4145}"/>
    <dgm:cxn modelId="{CCD19C5E-E278-AA43-B815-0A73A0ECB8B5}" type="presOf" srcId="{C58C992C-AEDC-49F1-9656-EE2A29A8204C}" destId="{95D95037-45F4-4915-8DCB-AEBB462F8140}" srcOrd="0" destOrd="0" presId="urn:microsoft.com/office/officeart/2005/8/layout/chevron1"/>
    <dgm:cxn modelId="{6D9B39A5-87DB-4D06-B252-C2FB90ECE2F0}" type="presOf" srcId="{1193CFA7-5FF3-4757-BE71-2232B92BFA6B}" destId="{0D399977-4623-4B68-B12D-32A77C629DEF}" srcOrd="0" destOrd="0" presId="urn:microsoft.com/office/officeart/2005/8/layout/chevron1"/>
    <dgm:cxn modelId="{A10CCECC-4F93-48CE-A5F2-33255306D2AA}" srcId="{1193CFA7-5FF3-4757-BE71-2232B92BFA6B}" destId="{C58C992C-AEDC-49F1-9656-EE2A29A8204C}" srcOrd="1" destOrd="0" parTransId="{AC6438B0-BB00-4764-9F11-B66DCAE56CA8}" sibTransId="{CD9F402C-0A34-4EF4-B630-B30A1F8600AB}"/>
    <dgm:cxn modelId="{4080D8D2-22C1-5343-B3CD-EC104AB82D47}" type="presOf" srcId="{3FDD245F-6A7B-1249-BDC3-C4BBFDB086B2}" destId="{23B591B8-9202-C54E-9B66-1429AEDB7F3F}" srcOrd="0" destOrd="0" presId="urn:microsoft.com/office/officeart/2005/8/layout/chevron1"/>
    <dgm:cxn modelId="{20BF4AD5-73E8-4727-956E-35BD2C9BD97F}" srcId="{1193CFA7-5FF3-4757-BE71-2232B92BFA6B}" destId="{EAC7FBDA-BE13-4C69-A8C9-C8CF3C469FAC}" srcOrd="0" destOrd="0" parTransId="{4746A468-1FF0-468E-878D-0283E972CD6B}" sibTransId="{9AFB8228-5C70-4935-98A4-6CC27E46C0CF}"/>
    <dgm:cxn modelId="{364619A3-3ABA-F543-A67B-7F957FE147A6}" type="presParOf" srcId="{0D399977-4623-4B68-B12D-32A77C629DEF}" destId="{722B4241-78E5-48FB-92AD-9E017D15B856}" srcOrd="0" destOrd="0" presId="urn:microsoft.com/office/officeart/2005/8/layout/chevron1"/>
    <dgm:cxn modelId="{53743B90-695E-C349-B375-4D8C9058C848}" type="presParOf" srcId="{0D399977-4623-4B68-B12D-32A77C629DEF}" destId="{25AB1B2C-490E-46D9-8519-61BB8517DF2A}" srcOrd="1" destOrd="0" presId="urn:microsoft.com/office/officeart/2005/8/layout/chevron1"/>
    <dgm:cxn modelId="{C99DE685-D0FF-A341-84B5-09BAD7C61B93}" type="presParOf" srcId="{0D399977-4623-4B68-B12D-32A77C629DEF}" destId="{95D95037-45F4-4915-8DCB-AEBB462F8140}" srcOrd="2" destOrd="0" presId="urn:microsoft.com/office/officeart/2005/8/layout/chevron1"/>
    <dgm:cxn modelId="{E0605219-6CAB-DF43-93BF-AB68877F7AD7}" type="presParOf" srcId="{0D399977-4623-4B68-B12D-32A77C629DEF}" destId="{AFD5BA11-0AAB-9D47-8E32-ADFB4C026077}" srcOrd="3" destOrd="0" presId="urn:microsoft.com/office/officeart/2005/8/layout/chevron1"/>
    <dgm:cxn modelId="{FA669D17-1310-8C4B-B21F-371D175A6C3B}" type="presParOf" srcId="{0D399977-4623-4B68-B12D-32A77C629DEF}" destId="{67EE6421-B8F6-E240-AB50-33F6E75AA3CC}" srcOrd="4" destOrd="0" presId="urn:microsoft.com/office/officeart/2005/8/layout/chevron1"/>
    <dgm:cxn modelId="{380D9DD2-9953-E44B-A9CF-70D82367C5FE}" type="presParOf" srcId="{0D399977-4623-4B68-B12D-32A77C629DEF}" destId="{729248A7-1707-4C4D-9CC6-6A644B56536B}" srcOrd="5" destOrd="0" presId="urn:microsoft.com/office/officeart/2005/8/layout/chevron1"/>
    <dgm:cxn modelId="{2F0E5F0B-A542-CC4B-B83A-EE5CAFA043E1}" type="presParOf" srcId="{0D399977-4623-4B68-B12D-32A77C629DEF}" destId="{E3E39467-9B5C-D047-88C5-45725EE78DDC}" srcOrd="6" destOrd="0" presId="urn:microsoft.com/office/officeart/2005/8/layout/chevron1"/>
    <dgm:cxn modelId="{885C7BBC-A2F6-1D4E-994A-DE0437AF90FB}" type="presParOf" srcId="{0D399977-4623-4B68-B12D-32A77C629DEF}" destId="{2FE4D349-E3A7-5743-A6E0-15ABE785F73D}" srcOrd="7" destOrd="0" presId="urn:microsoft.com/office/officeart/2005/8/layout/chevron1"/>
    <dgm:cxn modelId="{9C91D6B1-172C-CE44-937B-75DC3F124465}" type="presParOf" srcId="{0D399977-4623-4B68-B12D-32A77C629DEF}" destId="{23B591B8-9202-C54E-9B66-1429AEDB7F3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93CFA7-5FF3-4757-BE71-2232B92BFA6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EAC7FBDA-BE13-4C69-A8C9-C8CF3C469FA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gm:t>
    </dgm:pt>
    <dgm:pt modelId="{4746A468-1FF0-468E-878D-0283E972CD6B}" type="parTrans" cxnId="{20BF4AD5-73E8-4727-956E-35BD2C9BD97F}">
      <dgm:prSet/>
      <dgm:spPr/>
      <dgm:t>
        <a:bodyPr/>
        <a:lstStyle/>
        <a:p>
          <a:endParaRPr lang="en-IN" sz="600"/>
        </a:p>
      </dgm:t>
    </dgm:pt>
    <dgm:pt modelId="{9AFB8228-5C70-4935-98A4-6CC27E46C0CF}" type="sibTrans" cxnId="{20BF4AD5-73E8-4727-956E-35BD2C9BD97F}">
      <dgm:prSet/>
      <dgm:spPr/>
      <dgm:t>
        <a:bodyPr/>
        <a:lstStyle/>
        <a:p>
          <a:endParaRPr lang="en-IN" sz="600"/>
        </a:p>
      </dgm:t>
    </dgm:pt>
    <dgm:pt modelId="{C58C992C-AEDC-49F1-9656-EE2A29A8204C}">
      <dgm:prSet phldrT="[Text]" custT="1"/>
      <dgm:spPr>
        <a:solidFill>
          <a:srgbClr val="96C61C"/>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US" sz="1400" b="0" i="0" kern="1200">
              <a:solidFill>
                <a:prstClr val="black"/>
              </a:solidFill>
              <a:latin typeface="Aptos Display"/>
              <a:ea typeface="+mn-ea"/>
              <a:cs typeface="+mn-cs"/>
            </a:rPr>
            <a:t>Decision Analysis</a:t>
          </a:r>
          <a:endParaRPr lang="en-IN" sz="1400" b="0" i="0" kern="1200">
            <a:solidFill>
              <a:prstClr val="black"/>
            </a:solidFill>
            <a:latin typeface="Aptos Display"/>
            <a:ea typeface="+mn-ea"/>
            <a:cs typeface="+mn-cs"/>
          </a:endParaRPr>
        </a:p>
      </dgm:t>
    </dgm:pt>
    <dgm:pt modelId="{AC6438B0-BB00-4764-9F11-B66DCAE56CA8}" type="parTrans" cxnId="{A10CCECC-4F93-48CE-A5F2-33255306D2AA}">
      <dgm:prSet/>
      <dgm:spPr/>
      <dgm:t>
        <a:bodyPr/>
        <a:lstStyle/>
        <a:p>
          <a:endParaRPr lang="en-IN" sz="600"/>
        </a:p>
      </dgm:t>
    </dgm:pt>
    <dgm:pt modelId="{CD9F402C-0A34-4EF4-B630-B30A1F8600AB}" type="sibTrans" cxnId="{A10CCECC-4F93-48CE-A5F2-33255306D2AA}">
      <dgm:prSet/>
      <dgm:spPr/>
      <dgm:t>
        <a:bodyPr/>
        <a:lstStyle/>
        <a:p>
          <a:endParaRPr lang="en-IN" sz="600"/>
        </a:p>
      </dgm:t>
    </dgm:pt>
    <dgm:pt modelId="{29BC5488-4624-1040-85A5-8DF39B5F79E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gm:t>
    </dgm:pt>
    <dgm:pt modelId="{C0BCC0A1-728B-1647-8276-3877CD2D95B0}" type="parTrans" cxnId="{227E2B06-1FD7-7F49-8EE6-73389A7FE984}">
      <dgm:prSet/>
      <dgm:spPr/>
      <dgm:t>
        <a:bodyPr/>
        <a:lstStyle/>
        <a:p>
          <a:endParaRPr lang="en-GB"/>
        </a:p>
      </dgm:t>
    </dgm:pt>
    <dgm:pt modelId="{BB054F84-0812-BC46-B8D9-FCA8079006A3}" type="sibTrans" cxnId="{227E2B06-1FD7-7F49-8EE6-73389A7FE984}">
      <dgm:prSet/>
      <dgm:spPr/>
      <dgm:t>
        <a:bodyPr/>
        <a:lstStyle/>
        <a:p>
          <a:endParaRPr lang="en-GB"/>
        </a:p>
      </dgm:t>
    </dgm:pt>
    <dgm:pt modelId="{3FDD245F-6A7B-1249-BDC3-C4BBFDB086B2}">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r>
            <a:rPr lang="en-GB" sz="1400" b="0" i="0" kern="1200">
              <a:solidFill>
                <a:prstClr val="white"/>
              </a:solidFill>
              <a:latin typeface="Aptos Display"/>
              <a:ea typeface="+mn-ea"/>
              <a:cs typeface="+mn-cs"/>
            </a:rPr>
            <a:t>Implementation and Feasibility</a:t>
          </a:r>
        </a:p>
      </dgm:t>
    </dgm:pt>
    <dgm:pt modelId="{C77F31EB-B427-064E-B0DB-0C876BE28BC6}" type="parTrans" cxnId="{3F818E41-597A-9E44-A51D-212BE9DD9A39}">
      <dgm:prSet/>
      <dgm:spPr/>
      <dgm:t>
        <a:bodyPr/>
        <a:lstStyle/>
        <a:p>
          <a:endParaRPr lang="en-GB"/>
        </a:p>
      </dgm:t>
    </dgm:pt>
    <dgm:pt modelId="{12BA8085-327E-274B-AE90-E104FDDD4145}" type="sibTrans" cxnId="{3F818E41-597A-9E44-A51D-212BE9DD9A39}">
      <dgm:prSet/>
      <dgm:spPr/>
      <dgm:t>
        <a:bodyPr/>
        <a:lstStyle/>
        <a:p>
          <a:endParaRPr lang="en-GB"/>
        </a:p>
      </dgm:t>
    </dgm:pt>
    <dgm:pt modelId="{3F7E127B-A05B-1D40-8CC8-9F4C0560986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 Ahead</a:t>
          </a:r>
        </a:p>
      </dgm:t>
    </dgm:pt>
    <dgm:pt modelId="{B8800852-3D7B-8D40-832F-E7B51B006904}" type="sibTrans" cxnId="{7F2EFD02-D1FB-C842-9DE9-8491BD9783DC}">
      <dgm:prSet/>
      <dgm:spPr/>
      <dgm:t>
        <a:bodyPr/>
        <a:lstStyle/>
        <a:p>
          <a:endParaRPr lang="en-GB"/>
        </a:p>
      </dgm:t>
    </dgm:pt>
    <dgm:pt modelId="{AB7781C8-6810-8E40-BD8B-CAF2C0ED0F3A}" type="parTrans" cxnId="{7F2EFD02-D1FB-C842-9DE9-8491BD9783DC}">
      <dgm:prSet/>
      <dgm:spPr/>
      <dgm:t>
        <a:bodyPr/>
        <a:lstStyle/>
        <a:p>
          <a:endParaRPr lang="en-GB"/>
        </a:p>
      </dgm:t>
    </dgm:pt>
    <dgm:pt modelId="{0D399977-4623-4B68-B12D-32A77C629DEF}" type="pres">
      <dgm:prSet presAssocID="{1193CFA7-5FF3-4757-BE71-2232B92BFA6B}" presName="Name0" presStyleCnt="0">
        <dgm:presLayoutVars>
          <dgm:dir/>
          <dgm:animLvl val="lvl"/>
          <dgm:resizeHandles val="exact"/>
        </dgm:presLayoutVars>
      </dgm:prSet>
      <dgm:spPr/>
    </dgm:pt>
    <dgm:pt modelId="{722B4241-78E5-48FB-92AD-9E017D15B856}" type="pres">
      <dgm:prSet presAssocID="{EAC7FBDA-BE13-4C69-A8C9-C8CF3C469FAC}" presName="parTxOnly" presStyleLbl="node1" presStyleIdx="0" presStyleCnt="5" custScaleX="63994">
        <dgm:presLayoutVars>
          <dgm:chMax val="0"/>
          <dgm:chPref val="0"/>
          <dgm:bulletEnabled val="1"/>
        </dgm:presLayoutVars>
      </dgm:prSet>
      <dgm:spPr>
        <a:xfrm>
          <a:off x="3972" y="0"/>
          <a:ext cx="1919059" cy="427654"/>
        </a:xfrm>
        <a:prstGeom prst="chevron">
          <a:avLst/>
        </a:prstGeom>
      </dgm:spPr>
    </dgm:pt>
    <dgm:pt modelId="{25AB1B2C-490E-46D9-8519-61BB8517DF2A}" type="pres">
      <dgm:prSet presAssocID="{9AFB8228-5C70-4935-98A4-6CC27E46C0CF}" presName="parTxOnlySpace" presStyleCnt="0"/>
      <dgm:spPr/>
    </dgm:pt>
    <dgm:pt modelId="{95D95037-45F4-4915-8DCB-AEBB462F8140}" type="pres">
      <dgm:prSet presAssocID="{C58C992C-AEDC-49F1-9656-EE2A29A8204C}" presName="parTxOnly" presStyleLbl="node1" presStyleIdx="1" presStyleCnt="5" custScaleX="69814" custLinFactNeighborX="8292" custLinFactNeighborY="-39">
        <dgm:presLayoutVars>
          <dgm:chMax val="0"/>
          <dgm:chPref val="0"/>
          <dgm:bulletEnabled val="1"/>
        </dgm:presLayoutVars>
      </dgm:prSet>
      <dgm:spPr>
        <a:xfrm>
          <a:off x="1648017" y="0"/>
          <a:ext cx="2093590" cy="427654"/>
        </a:xfrm>
        <a:prstGeom prst="chevron">
          <a:avLst/>
        </a:prstGeom>
      </dgm:spPr>
    </dgm:pt>
    <dgm:pt modelId="{AFD5BA11-0AAB-9D47-8E32-ADFB4C026077}" type="pres">
      <dgm:prSet presAssocID="{CD9F402C-0A34-4EF4-B630-B30A1F8600AB}" presName="parTxOnlySpace" presStyleCnt="0"/>
      <dgm:spPr/>
    </dgm:pt>
    <dgm:pt modelId="{67EE6421-B8F6-E240-AB50-33F6E75AA3CC}" type="pres">
      <dgm:prSet presAssocID="{3F7E127B-A05B-1D40-8CC8-9F4C05609863}" presName="parTxOnly" presStyleLbl="node1" presStyleIdx="2" presStyleCnt="5" custScaleX="70348">
        <dgm:presLayoutVars>
          <dgm:chMax val="0"/>
          <dgm:chPref val="0"/>
          <dgm:bulletEnabled val="1"/>
        </dgm:presLayoutVars>
      </dgm:prSet>
      <dgm:spPr>
        <a:xfrm>
          <a:off x="3784031" y="0"/>
          <a:ext cx="1900376" cy="477241"/>
        </a:xfrm>
        <a:prstGeom prst="chevron">
          <a:avLst/>
        </a:prstGeom>
      </dgm:spPr>
    </dgm:pt>
    <dgm:pt modelId="{729248A7-1707-4C4D-9CC6-6A644B56536B}" type="pres">
      <dgm:prSet presAssocID="{B8800852-3D7B-8D40-832F-E7B51B006904}" presName="parTxOnlySpace" presStyleCnt="0"/>
      <dgm:spPr/>
    </dgm:pt>
    <dgm:pt modelId="{E3E39467-9B5C-D047-88C5-45725EE78DDC}" type="pres">
      <dgm:prSet presAssocID="{29BC5488-4624-1040-85A5-8DF39B5F79E3}" presName="parTxOnly" presStyleLbl="node1" presStyleIdx="3" presStyleCnt="5" custScaleX="85607" custLinFactNeighborX="8732" custLinFactNeighborY="-3433">
        <dgm:presLayoutVars>
          <dgm:chMax val="0"/>
          <dgm:chPref val="0"/>
          <dgm:bulletEnabled val="1"/>
        </dgm:presLayoutVars>
      </dgm:prSet>
      <dgm:spPr>
        <a:xfrm>
          <a:off x="5974139" y="0"/>
          <a:ext cx="2000502" cy="577462"/>
        </a:xfrm>
        <a:prstGeom prst="chevron">
          <a:avLst/>
        </a:prstGeom>
      </dgm:spPr>
    </dgm:pt>
    <dgm:pt modelId="{2FE4D349-E3A7-5743-A6E0-15ABE785F73D}" type="pres">
      <dgm:prSet presAssocID="{BB054F84-0812-BC46-B8D9-FCA8079006A3}" presName="parTxOnlySpace" presStyleCnt="0"/>
      <dgm:spPr/>
    </dgm:pt>
    <dgm:pt modelId="{23B591B8-9202-C54E-9B66-1429AEDB7F3F}" type="pres">
      <dgm:prSet presAssocID="{3FDD245F-6A7B-1249-BDC3-C4BBFDB086B2}" presName="parTxOnly" presStyleLbl="node1" presStyleIdx="4" presStyleCnt="5" custScaleX="100657">
        <dgm:presLayoutVars>
          <dgm:chMax val="0"/>
          <dgm:chPref val="0"/>
          <dgm:bulletEnabled val="1"/>
        </dgm:presLayoutVars>
      </dgm:prSet>
      <dgm:spPr>
        <a:xfrm>
          <a:off x="7774591" y="0"/>
          <a:ext cx="2000502" cy="577462"/>
        </a:xfrm>
        <a:prstGeom prst="chevron">
          <a:avLst/>
        </a:prstGeom>
      </dgm:spPr>
    </dgm:pt>
  </dgm:ptLst>
  <dgm:cxnLst>
    <dgm:cxn modelId="{7F2EFD02-D1FB-C842-9DE9-8491BD9783DC}" srcId="{1193CFA7-5FF3-4757-BE71-2232B92BFA6B}" destId="{3F7E127B-A05B-1D40-8CC8-9F4C05609863}" srcOrd="2" destOrd="0" parTransId="{AB7781C8-6810-8E40-BD8B-CAF2C0ED0F3A}" sibTransId="{B8800852-3D7B-8D40-832F-E7B51B006904}"/>
    <dgm:cxn modelId="{D5514404-EDC2-8145-8AA1-EF0B811EF23C}" type="presOf" srcId="{EAC7FBDA-BE13-4C69-A8C9-C8CF3C469FAC}" destId="{722B4241-78E5-48FB-92AD-9E017D15B856}" srcOrd="0" destOrd="0" presId="urn:microsoft.com/office/officeart/2005/8/layout/chevron1"/>
    <dgm:cxn modelId="{227E2B06-1FD7-7F49-8EE6-73389A7FE984}" srcId="{1193CFA7-5FF3-4757-BE71-2232B92BFA6B}" destId="{29BC5488-4624-1040-85A5-8DF39B5F79E3}" srcOrd="3" destOrd="0" parTransId="{C0BCC0A1-728B-1647-8276-3877CD2D95B0}" sibTransId="{BB054F84-0812-BC46-B8D9-FCA8079006A3}"/>
    <dgm:cxn modelId="{8E7D0714-22F6-7649-9401-4604C3CB7DFF}" type="presOf" srcId="{29BC5488-4624-1040-85A5-8DF39B5F79E3}" destId="{E3E39467-9B5C-D047-88C5-45725EE78DDC}" srcOrd="0" destOrd="0" presId="urn:microsoft.com/office/officeart/2005/8/layout/chevron1"/>
    <dgm:cxn modelId="{B3DB452A-2D6A-0F43-A538-E184AEE5F8C7}" type="presOf" srcId="{3F7E127B-A05B-1D40-8CC8-9F4C05609863}" destId="{67EE6421-B8F6-E240-AB50-33F6E75AA3CC}" srcOrd="0" destOrd="0" presId="urn:microsoft.com/office/officeart/2005/8/layout/chevron1"/>
    <dgm:cxn modelId="{3F818E41-597A-9E44-A51D-212BE9DD9A39}" srcId="{1193CFA7-5FF3-4757-BE71-2232B92BFA6B}" destId="{3FDD245F-6A7B-1249-BDC3-C4BBFDB086B2}" srcOrd="4" destOrd="0" parTransId="{C77F31EB-B427-064E-B0DB-0C876BE28BC6}" sibTransId="{12BA8085-327E-274B-AE90-E104FDDD4145}"/>
    <dgm:cxn modelId="{CCD19C5E-E278-AA43-B815-0A73A0ECB8B5}" type="presOf" srcId="{C58C992C-AEDC-49F1-9656-EE2A29A8204C}" destId="{95D95037-45F4-4915-8DCB-AEBB462F8140}" srcOrd="0" destOrd="0" presId="urn:microsoft.com/office/officeart/2005/8/layout/chevron1"/>
    <dgm:cxn modelId="{6D9B39A5-87DB-4D06-B252-C2FB90ECE2F0}" type="presOf" srcId="{1193CFA7-5FF3-4757-BE71-2232B92BFA6B}" destId="{0D399977-4623-4B68-B12D-32A77C629DEF}" srcOrd="0" destOrd="0" presId="urn:microsoft.com/office/officeart/2005/8/layout/chevron1"/>
    <dgm:cxn modelId="{A10CCECC-4F93-48CE-A5F2-33255306D2AA}" srcId="{1193CFA7-5FF3-4757-BE71-2232B92BFA6B}" destId="{C58C992C-AEDC-49F1-9656-EE2A29A8204C}" srcOrd="1" destOrd="0" parTransId="{AC6438B0-BB00-4764-9F11-B66DCAE56CA8}" sibTransId="{CD9F402C-0A34-4EF4-B630-B30A1F8600AB}"/>
    <dgm:cxn modelId="{4080D8D2-22C1-5343-B3CD-EC104AB82D47}" type="presOf" srcId="{3FDD245F-6A7B-1249-BDC3-C4BBFDB086B2}" destId="{23B591B8-9202-C54E-9B66-1429AEDB7F3F}" srcOrd="0" destOrd="0" presId="urn:microsoft.com/office/officeart/2005/8/layout/chevron1"/>
    <dgm:cxn modelId="{20BF4AD5-73E8-4727-956E-35BD2C9BD97F}" srcId="{1193CFA7-5FF3-4757-BE71-2232B92BFA6B}" destId="{EAC7FBDA-BE13-4C69-A8C9-C8CF3C469FAC}" srcOrd="0" destOrd="0" parTransId="{4746A468-1FF0-468E-878D-0283E972CD6B}" sibTransId="{9AFB8228-5C70-4935-98A4-6CC27E46C0CF}"/>
    <dgm:cxn modelId="{364619A3-3ABA-F543-A67B-7F957FE147A6}" type="presParOf" srcId="{0D399977-4623-4B68-B12D-32A77C629DEF}" destId="{722B4241-78E5-48FB-92AD-9E017D15B856}" srcOrd="0" destOrd="0" presId="urn:microsoft.com/office/officeart/2005/8/layout/chevron1"/>
    <dgm:cxn modelId="{53743B90-695E-C349-B375-4D8C9058C848}" type="presParOf" srcId="{0D399977-4623-4B68-B12D-32A77C629DEF}" destId="{25AB1B2C-490E-46D9-8519-61BB8517DF2A}" srcOrd="1" destOrd="0" presId="urn:microsoft.com/office/officeart/2005/8/layout/chevron1"/>
    <dgm:cxn modelId="{C99DE685-D0FF-A341-84B5-09BAD7C61B93}" type="presParOf" srcId="{0D399977-4623-4B68-B12D-32A77C629DEF}" destId="{95D95037-45F4-4915-8DCB-AEBB462F8140}" srcOrd="2" destOrd="0" presId="urn:microsoft.com/office/officeart/2005/8/layout/chevron1"/>
    <dgm:cxn modelId="{E0605219-6CAB-DF43-93BF-AB68877F7AD7}" type="presParOf" srcId="{0D399977-4623-4B68-B12D-32A77C629DEF}" destId="{AFD5BA11-0AAB-9D47-8E32-ADFB4C026077}" srcOrd="3" destOrd="0" presId="urn:microsoft.com/office/officeart/2005/8/layout/chevron1"/>
    <dgm:cxn modelId="{FA669D17-1310-8C4B-B21F-371D175A6C3B}" type="presParOf" srcId="{0D399977-4623-4B68-B12D-32A77C629DEF}" destId="{67EE6421-B8F6-E240-AB50-33F6E75AA3CC}" srcOrd="4" destOrd="0" presId="urn:microsoft.com/office/officeart/2005/8/layout/chevron1"/>
    <dgm:cxn modelId="{380D9DD2-9953-E44B-A9CF-70D82367C5FE}" type="presParOf" srcId="{0D399977-4623-4B68-B12D-32A77C629DEF}" destId="{729248A7-1707-4C4D-9CC6-6A644B56536B}" srcOrd="5" destOrd="0" presId="urn:microsoft.com/office/officeart/2005/8/layout/chevron1"/>
    <dgm:cxn modelId="{2F0E5F0B-A542-CC4B-B83A-EE5CAFA043E1}" type="presParOf" srcId="{0D399977-4623-4B68-B12D-32A77C629DEF}" destId="{E3E39467-9B5C-D047-88C5-45725EE78DDC}" srcOrd="6" destOrd="0" presId="urn:microsoft.com/office/officeart/2005/8/layout/chevron1"/>
    <dgm:cxn modelId="{885C7BBC-A2F6-1D4E-994A-DE0437AF90FB}" type="presParOf" srcId="{0D399977-4623-4B68-B12D-32A77C629DEF}" destId="{2FE4D349-E3A7-5743-A6E0-15ABE785F73D}" srcOrd="7" destOrd="0" presId="urn:microsoft.com/office/officeart/2005/8/layout/chevron1"/>
    <dgm:cxn modelId="{9C91D6B1-172C-CE44-937B-75DC3F124465}" type="presParOf" srcId="{0D399977-4623-4B68-B12D-32A77C629DEF}" destId="{23B591B8-9202-C54E-9B66-1429AEDB7F3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93CFA7-5FF3-4757-BE71-2232B92BFA6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EAC7FBDA-BE13-4C69-A8C9-C8CF3C469FA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gm:t>
    </dgm:pt>
    <dgm:pt modelId="{4746A468-1FF0-468E-878D-0283E972CD6B}" type="parTrans" cxnId="{20BF4AD5-73E8-4727-956E-35BD2C9BD97F}">
      <dgm:prSet/>
      <dgm:spPr/>
      <dgm:t>
        <a:bodyPr/>
        <a:lstStyle/>
        <a:p>
          <a:endParaRPr lang="en-IN" sz="600"/>
        </a:p>
      </dgm:t>
    </dgm:pt>
    <dgm:pt modelId="{9AFB8228-5C70-4935-98A4-6CC27E46C0CF}" type="sibTrans" cxnId="{20BF4AD5-73E8-4727-956E-35BD2C9BD97F}">
      <dgm:prSet/>
      <dgm:spPr/>
      <dgm:t>
        <a:bodyPr/>
        <a:lstStyle/>
        <a:p>
          <a:endParaRPr lang="en-IN" sz="600"/>
        </a:p>
      </dgm:t>
    </dgm:pt>
    <dgm:pt modelId="{C58C992C-AEDC-49F1-9656-EE2A29A8204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a:t>
          </a:r>
          <a:r>
            <a:rPr lang="en-US" sz="1400" b="0" i="0" kern="1200">
              <a:solidFill>
                <a:prstClr val="black"/>
              </a:solidFill>
              <a:latin typeface="Aptos Display"/>
              <a:ea typeface="+mn-ea"/>
              <a:cs typeface="+mn-cs"/>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gm:t>
    </dgm:pt>
    <dgm:pt modelId="{AC6438B0-BB00-4764-9F11-B66DCAE56CA8}" type="parTrans" cxnId="{A10CCECC-4F93-48CE-A5F2-33255306D2AA}">
      <dgm:prSet/>
      <dgm:spPr/>
      <dgm:t>
        <a:bodyPr/>
        <a:lstStyle/>
        <a:p>
          <a:endParaRPr lang="en-IN" sz="600"/>
        </a:p>
      </dgm:t>
    </dgm:pt>
    <dgm:pt modelId="{CD9F402C-0A34-4EF4-B630-B30A1F8600AB}" type="sibTrans" cxnId="{A10CCECC-4F93-48CE-A5F2-33255306D2AA}">
      <dgm:prSet/>
      <dgm:spPr/>
      <dgm:t>
        <a:bodyPr/>
        <a:lstStyle/>
        <a:p>
          <a:endParaRPr lang="en-IN" sz="600"/>
        </a:p>
      </dgm:t>
    </dgm:pt>
    <dgm:pt modelId="{29BC5488-4624-1040-85A5-8DF39B5F79E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gm:t>
    </dgm:pt>
    <dgm:pt modelId="{C0BCC0A1-728B-1647-8276-3877CD2D95B0}" type="parTrans" cxnId="{227E2B06-1FD7-7F49-8EE6-73389A7FE984}">
      <dgm:prSet/>
      <dgm:spPr/>
      <dgm:t>
        <a:bodyPr/>
        <a:lstStyle/>
        <a:p>
          <a:endParaRPr lang="en-GB"/>
        </a:p>
      </dgm:t>
    </dgm:pt>
    <dgm:pt modelId="{BB054F84-0812-BC46-B8D9-FCA8079006A3}" type="sibTrans" cxnId="{227E2B06-1FD7-7F49-8EE6-73389A7FE984}">
      <dgm:prSet/>
      <dgm:spPr/>
      <dgm:t>
        <a:bodyPr/>
        <a:lstStyle/>
        <a:p>
          <a:endParaRPr lang="en-GB"/>
        </a:p>
      </dgm:t>
    </dgm:pt>
    <dgm:pt modelId="{3FDD245F-6A7B-1249-BDC3-C4BBFDB086B2}">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r>
            <a:rPr lang="en-GB" sz="1400" b="0" i="0" kern="1200">
              <a:solidFill>
                <a:prstClr val="white"/>
              </a:solidFill>
              <a:latin typeface="Aptos Display"/>
              <a:ea typeface="+mn-ea"/>
              <a:cs typeface="+mn-cs"/>
            </a:rPr>
            <a:t>Implementation and Feasibility</a:t>
          </a:r>
        </a:p>
      </dgm:t>
    </dgm:pt>
    <dgm:pt modelId="{C77F31EB-B427-064E-B0DB-0C876BE28BC6}" type="parTrans" cxnId="{3F818E41-597A-9E44-A51D-212BE9DD9A39}">
      <dgm:prSet/>
      <dgm:spPr/>
      <dgm:t>
        <a:bodyPr/>
        <a:lstStyle/>
        <a:p>
          <a:endParaRPr lang="en-GB"/>
        </a:p>
      </dgm:t>
    </dgm:pt>
    <dgm:pt modelId="{12BA8085-327E-274B-AE90-E104FDDD4145}" type="sibTrans" cxnId="{3F818E41-597A-9E44-A51D-212BE9DD9A39}">
      <dgm:prSet/>
      <dgm:spPr/>
      <dgm:t>
        <a:bodyPr/>
        <a:lstStyle/>
        <a:p>
          <a:endParaRPr lang="en-GB"/>
        </a:p>
      </dgm:t>
    </dgm:pt>
    <dgm:pt modelId="{3F7E127B-A05B-1D40-8CC8-9F4C05609863}">
      <dgm:prSet custT="1"/>
      <dgm:spPr>
        <a:solidFill>
          <a:srgbClr val="96C61C"/>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black"/>
              </a:solidFill>
              <a:latin typeface="Aptos Display"/>
              <a:ea typeface="+mn-ea"/>
              <a:cs typeface="+mn-cs"/>
            </a:rPr>
            <a:t>Challenges Ahead</a:t>
          </a:r>
        </a:p>
      </dgm:t>
    </dgm:pt>
    <dgm:pt modelId="{B8800852-3D7B-8D40-832F-E7B51B006904}" type="sibTrans" cxnId="{7F2EFD02-D1FB-C842-9DE9-8491BD9783DC}">
      <dgm:prSet/>
      <dgm:spPr/>
      <dgm:t>
        <a:bodyPr/>
        <a:lstStyle/>
        <a:p>
          <a:endParaRPr lang="en-GB"/>
        </a:p>
      </dgm:t>
    </dgm:pt>
    <dgm:pt modelId="{AB7781C8-6810-8E40-BD8B-CAF2C0ED0F3A}" type="parTrans" cxnId="{7F2EFD02-D1FB-C842-9DE9-8491BD9783DC}">
      <dgm:prSet/>
      <dgm:spPr/>
      <dgm:t>
        <a:bodyPr/>
        <a:lstStyle/>
        <a:p>
          <a:endParaRPr lang="en-GB"/>
        </a:p>
      </dgm:t>
    </dgm:pt>
    <dgm:pt modelId="{0D399977-4623-4B68-B12D-32A77C629DEF}" type="pres">
      <dgm:prSet presAssocID="{1193CFA7-5FF3-4757-BE71-2232B92BFA6B}" presName="Name0" presStyleCnt="0">
        <dgm:presLayoutVars>
          <dgm:dir/>
          <dgm:animLvl val="lvl"/>
          <dgm:resizeHandles val="exact"/>
        </dgm:presLayoutVars>
      </dgm:prSet>
      <dgm:spPr/>
    </dgm:pt>
    <dgm:pt modelId="{722B4241-78E5-48FB-92AD-9E017D15B856}" type="pres">
      <dgm:prSet presAssocID="{EAC7FBDA-BE13-4C69-A8C9-C8CF3C469FAC}" presName="parTxOnly" presStyleLbl="node1" presStyleIdx="0" presStyleCnt="5" custScaleX="63994">
        <dgm:presLayoutVars>
          <dgm:chMax val="0"/>
          <dgm:chPref val="0"/>
          <dgm:bulletEnabled val="1"/>
        </dgm:presLayoutVars>
      </dgm:prSet>
      <dgm:spPr>
        <a:xfrm>
          <a:off x="3972" y="0"/>
          <a:ext cx="1919059" cy="427654"/>
        </a:xfrm>
        <a:prstGeom prst="chevron">
          <a:avLst/>
        </a:prstGeom>
      </dgm:spPr>
    </dgm:pt>
    <dgm:pt modelId="{25AB1B2C-490E-46D9-8519-61BB8517DF2A}" type="pres">
      <dgm:prSet presAssocID="{9AFB8228-5C70-4935-98A4-6CC27E46C0CF}" presName="parTxOnlySpace" presStyleCnt="0"/>
      <dgm:spPr/>
    </dgm:pt>
    <dgm:pt modelId="{95D95037-45F4-4915-8DCB-AEBB462F8140}" type="pres">
      <dgm:prSet presAssocID="{C58C992C-AEDC-49F1-9656-EE2A29A8204C}" presName="parTxOnly" presStyleLbl="node1" presStyleIdx="1" presStyleCnt="5" custScaleX="69814" custLinFactNeighborX="8292" custLinFactNeighborY="-39">
        <dgm:presLayoutVars>
          <dgm:chMax val="0"/>
          <dgm:chPref val="0"/>
          <dgm:bulletEnabled val="1"/>
        </dgm:presLayoutVars>
      </dgm:prSet>
      <dgm:spPr>
        <a:xfrm>
          <a:off x="1648017" y="0"/>
          <a:ext cx="2093590" cy="427654"/>
        </a:xfrm>
        <a:prstGeom prst="chevron">
          <a:avLst/>
        </a:prstGeom>
      </dgm:spPr>
    </dgm:pt>
    <dgm:pt modelId="{AFD5BA11-0AAB-9D47-8E32-ADFB4C026077}" type="pres">
      <dgm:prSet presAssocID="{CD9F402C-0A34-4EF4-B630-B30A1F8600AB}" presName="parTxOnlySpace" presStyleCnt="0"/>
      <dgm:spPr/>
    </dgm:pt>
    <dgm:pt modelId="{67EE6421-B8F6-E240-AB50-33F6E75AA3CC}" type="pres">
      <dgm:prSet presAssocID="{3F7E127B-A05B-1D40-8CC8-9F4C05609863}" presName="parTxOnly" presStyleLbl="node1" presStyleIdx="2" presStyleCnt="5" custScaleX="70348">
        <dgm:presLayoutVars>
          <dgm:chMax val="0"/>
          <dgm:chPref val="0"/>
          <dgm:bulletEnabled val="1"/>
        </dgm:presLayoutVars>
      </dgm:prSet>
      <dgm:spPr>
        <a:xfrm>
          <a:off x="3416860" y="0"/>
          <a:ext cx="2109604" cy="427654"/>
        </a:xfrm>
        <a:prstGeom prst="chevron">
          <a:avLst/>
        </a:prstGeom>
      </dgm:spPr>
    </dgm:pt>
    <dgm:pt modelId="{729248A7-1707-4C4D-9CC6-6A644B56536B}" type="pres">
      <dgm:prSet presAssocID="{B8800852-3D7B-8D40-832F-E7B51B006904}" presName="parTxOnlySpace" presStyleCnt="0"/>
      <dgm:spPr/>
    </dgm:pt>
    <dgm:pt modelId="{E3E39467-9B5C-D047-88C5-45725EE78DDC}" type="pres">
      <dgm:prSet presAssocID="{29BC5488-4624-1040-85A5-8DF39B5F79E3}" presName="parTxOnly" presStyleLbl="node1" presStyleIdx="3" presStyleCnt="5" custScaleX="85607" custLinFactNeighborX="8732" custLinFactNeighborY="-3433">
        <dgm:presLayoutVars>
          <dgm:chMax val="0"/>
          <dgm:chPref val="0"/>
          <dgm:bulletEnabled val="1"/>
        </dgm:presLayoutVars>
      </dgm:prSet>
      <dgm:spPr>
        <a:xfrm>
          <a:off x="5974139" y="0"/>
          <a:ext cx="2000502" cy="577462"/>
        </a:xfrm>
        <a:prstGeom prst="chevron">
          <a:avLst/>
        </a:prstGeom>
      </dgm:spPr>
    </dgm:pt>
    <dgm:pt modelId="{2FE4D349-E3A7-5743-A6E0-15ABE785F73D}" type="pres">
      <dgm:prSet presAssocID="{BB054F84-0812-BC46-B8D9-FCA8079006A3}" presName="parTxOnlySpace" presStyleCnt="0"/>
      <dgm:spPr/>
    </dgm:pt>
    <dgm:pt modelId="{23B591B8-9202-C54E-9B66-1429AEDB7F3F}" type="pres">
      <dgm:prSet presAssocID="{3FDD245F-6A7B-1249-BDC3-C4BBFDB086B2}" presName="parTxOnly" presStyleLbl="node1" presStyleIdx="4" presStyleCnt="5" custScaleX="100657">
        <dgm:presLayoutVars>
          <dgm:chMax val="0"/>
          <dgm:chPref val="0"/>
          <dgm:bulletEnabled val="1"/>
        </dgm:presLayoutVars>
      </dgm:prSet>
      <dgm:spPr>
        <a:xfrm>
          <a:off x="7774591" y="0"/>
          <a:ext cx="2000502" cy="577462"/>
        </a:xfrm>
        <a:prstGeom prst="chevron">
          <a:avLst/>
        </a:prstGeom>
      </dgm:spPr>
    </dgm:pt>
  </dgm:ptLst>
  <dgm:cxnLst>
    <dgm:cxn modelId="{7F2EFD02-D1FB-C842-9DE9-8491BD9783DC}" srcId="{1193CFA7-5FF3-4757-BE71-2232B92BFA6B}" destId="{3F7E127B-A05B-1D40-8CC8-9F4C05609863}" srcOrd="2" destOrd="0" parTransId="{AB7781C8-6810-8E40-BD8B-CAF2C0ED0F3A}" sibTransId="{B8800852-3D7B-8D40-832F-E7B51B006904}"/>
    <dgm:cxn modelId="{D5514404-EDC2-8145-8AA1-EF0B811EF23C}" type="presOf" srcId="{EAC7FBDA-BE13-4C69-A8C9-C8CF3C469FAC}" destId="{722B4241-78E5-48FB-92AD-9E017D15B856}" srcOrd="0" destOrd="0" presId="urn:microsoft.com/office/officeart/2005/8/layout/chevron1"/>
    <dgm:cxn modelId="{227E2B06-1FD7-7F49-8EE6-73389A7FE984}" srcId="{1193CFA7-5FF3-4757-BE71-2232B92BFA6B}" destId="{29BC5488-4624-1040-85A5-8DF39B5F79E3}" srcOrd="3" destOrd="0" parTransId="{C0BCC0A1-728B-1647-8276-3877CD2D95B0}" sibTransId="{BB054F84-0812-BC46-B8D9-FCA8079006A3}"/>
    <dgm:cxn modelId="{8E7D0714-22F6-7649-9401-4604C3CB7DFF}" type="presOf" srcId="{29BC5488-4624-1040-85A5-8DF39B5F79E3}" destId="{E3E39467-9B5C-D047-88C5-45725EE78DDC}" srcOrd="0" destOrd="0" presId="urn:microsoft.com/office/officeart/2005/8/layout/chevron1"/>
    <dgm:cxn modelId="{B3DB452A-2D6A-0F43-A538-E184AEE5F8C7}" type="presOf" srcId="{3F7E127B-A05B-1D40-8CC8-9F4C05609863}" destId="{67EE6421-B8F6-E240-AB50-33F6E75AA3CC}" srcOrd="0" destOrd="0" presId="urn:microsoft.com/office/officeart/2005/8/layout/chevron1"/>
    <dgm:cxn modelId="{3F818E41-597A-9E44-A51D-212BE9DD9A39}" srcId="{1193CFA7-5FF3-4757-BE71-2232B92BFA6B}" destId="{3FDD245F-6A7B-1249-BDC3-C4BBFDB086B2}" srcOrd="4" destOrd="0" parTransId="{C77F31EB-B427-064E-B0DB-0C876BE28BC6}" sibTransId="{12BA8085-327E-274B-AE90-E104FDDD4145}"/>
    <dgm:cxn modelId="{CCD19C5E-E278-AA43-B815-0A73A0ECB8B5}" type="presOf" srcId="{C58C992C-AEDC-49F1-9656-EE2A29A8204C}" destId="{95D95037-45F4-4915-8DCB-AEBB462F8140}" srcOrd="0" destOrd="0" presId="urn:microsoft.com/office/officeart/2005/8/layout/chevron1"/>
    <dgm:cxn modelId="{6D9B39A5-87DB-4D06-B252-C2FB90ECE2F0}" type="presOf" srcId="{1193CFA7-5FF3-4757-BE71-2232B92BFA6B}" destId="{0D399977-4623-4B68-B12D-32A77C629DEF}" srcOrd="0" destOrd="0" presId="urn:microsoft.com/office/officeart/2005/8/layout/chevron1"/>
    <dgm:cxn modelId="{A10CCECC-4F93-48CE-A5F2-33255306D2AA}" srcId="{1193CFA7-5FF3-4757-BE71-2232B92BFA6B}" destId="{C58C992C-AEDC-49F1-9656-EE2A29A8204C}" srcOrd="1" destOrd="0" parTransId="{AC6438B0-BB00-4764-9F11-B66DCAE56CA8}" sibTransId="{CD9F402C-0A34-4EF4-B630-B30A1F8600AB}"/>
    <dgm:cxn modelId="{4080D8D2-22C1-5343-B3CD-EC104AB82D47}" type="presOf" srcId="{3FDD245F-6A7B-1249-BDC3-C4BBFDB086B2}" destId="{23B591B8-9202-C54E-9B66-1429AEDB7F3F}" srcOrd="0" destOrd="0" presId="urn:microsoft.com/office/officeart/2005/8/layout/chevron1"/>
    <dgm:cxn modelId="{20BF4AD5-73E8-4727-956E-35BD2C9BD97F}" srcId="{1193CFA7-5FF3-4757-BE71-2232B92BFA6B}" destId="{EAC7FBDA-BE13-4C69-A8C9-C8CF3C469FAC}" srcOrd="0" destOrd="0" parTransId="{4746A468-1FF0-468E-878D-0283E972CD6B}" sibTransId="{9AFB8228-5C70-4935-98A4-6CC27E46C0CF}"/>
    <dgm:cxn modelId="{364619A3-3ABA-F543-A67B-7F957FE147A6}" type="presParOf" srcId="{0D399977-4623-4B68-B12D-32A77C629DEF}" destId="{722B4241-78E5-48FB-92AD-9E017D15B856}" srcOrd="0" destOrd="0" presId="urn:microsoft.com/office/officeart/2005/8/layout/chevron1"/>
    <dgm:cxn modelId="{53743B90-695E-C349-B375-4D8C9058C848}" type="presParOf" srcId="{0D399977-4623-4B68-B12D-32A77C629DEF}" destId="{25AB1B2C-490E-46D9-8519-61BB8517DF2A}" srcOrd="1" destOrd="0" presId="urn:microsoft.com/office/officeart/2005/8/layout/chevron1"/>
    <dgm:cxn modelId="{C99DE685-D0FF-A341-84B5-09BAD7C61B93}" type="presParOf" srcId="{0D399977-4623-4B68-B12D-32A77C629DEF}" destId="{95D95037-45F4-4915-8DCB-AEBB462F8140}" srcOrd="2" destOrd="0" presId="urn:microsoft.com/office/officeart/2005/8/layout/chevron1"/>
    <dgm:cxn modelId="{E0605219-6CAB-DF43-93BF-AB68877F7AD7}" type="presParOf" srcId="{0D399977-4623-4B68-B12D-32A77C629DEF}" destId="{AFD5BA11-0AAB-9D47-8E32-ADFB4C026077}" srcOrd="3" destOrd="0" presId="urn:microsoft.com/office/officeart/2005/8/layout/chevron1"/>
    <dgm:cxn modelId="{FA669D17-1310-8C4B-B21F-371D175A6C3B}" type="presParOf" srcId="{0D399977-4623-4B68-B12D-32A77C629DEF}" destId="{67EE6421-B8F6-E240-AB50-33F6E75AA3CC}" srcOrd="4" destOrd="0" presId="urn:microsoft.com/office/officeart/2005/8/layout/chevron1"/>
    <dgm:cxn modelId="{380D9DD2-9953-E44B-A9CF-70D82367C5FE}" type="presParOf" srcId="{0D399977-4623-4B68-B12D-32A77C629DEF}" destId="{729248A7-1707-4C4D-9CC6-6A644B56536B}" srcOrd="5" destOrd="0" presId="urn:microsoft.com/office/officeart/2005/8/layout/chevron1"/>
    <dgm:cxn modelId="{2F0E5F0B-A542-CC4B-B83A-EE5CAFA043E1}" type="presParOf" srcId="{0D399977-4623-4B68-B12D-32A77C629DEF}" destId="{E3E39467-9B5C-D047-88C5-45725EE78DDC}" srcOrd="6" destOrd="0" presId="urn:microsoft.com/office/officeart/2005/8/layout/chevron1"/>
    <dgm:cxn modelId="{885C7BBC-A2F6-1D4E-994A-DE0437AF90FB}" type="presParOf" srcId="{0D399977-4623-4B68-B12D-32A77C629DEF}" destId="{2FE4D349-E3A7-5743-A6E0-15ABE785F73D}" srcOrd="7" destOrd="0" presId="urn:microsoft.com/office/officeart/2005/8/layout/chevron1"/>
    <dgm:cxn modelId="{9C91D6B1-172C-CE44-937B-75DC3F124465}" type="presParOf" srcId="{0D399977-4623-4B68-B12D-32A77C629DEF}" destId="{23B591B8-9202-C54E-9B66-1429AEDB7F3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93CFA7-5FF3-4757-BE71-2232B92BFA6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EAC7FBDA-BE13-4C69-A8C9-C8CF3C469FA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panose="020B0004020202020204" pitchFamily="34" charset="0"/>
              <a:ea typeface="+mn-ea"/>
              <a:cs typeface="+mn-cs"/>
            </a:rPr>
            <a:t>Case Analysis</a:t>
          </a:r>
          <a:endParaRPr lang="en-IN" sz="1400" b="0" i="0" kern="1200">
            <a:solidFill>
              <a:prstClr val="white"/>
            </a:solidFill>
            <a:latin typeface="Aptos Display" panose="020B0004020202020204" pitchFamily="34" charset="0"/>
            <a:ea typeface="+mn-ea"/>
            <a:cs typeface="+mn-cs"/>
          </a:endParaRPr>
        </a:p>
      </dgm:t>
    </dgm:pt>
    <dgm:pt modelId="{4746A468-1FF0-468E-878D-0283E972CD6B}" type="parTrans" cxnId="{20BF4AD5-73E8-4727-956E-35BD2C9BD97F}">
      <dgm:prSet/>
      <dgm:spPr/>
      <dgm:t>
        <a:bodyPr/>
        <a:lstStyle/>
        <a:p>
          <a:endParaRPr lang="en-IN" sz="600"/>
        </a:p>
      </dgm:t>
    </dgm:pt>
    <dgm:pt modelId="{9AFB8228-5C70-4935-98A4-6CC27E46C0CF}" type="sibTrans" cxnId="{20BF4AD5-73E8-4727-956E-35BD2C9BD97F}">
      <dgm:prSet/>
      <dgm:spPr/>
      <dgm:t>
        <a:bodyPr/>
        <a:lstStyle/>
        <a:p>
          <a:endParaRPr lang="en-IN" sz="600"/>
        </a:p>
      </dgm:t>
    </dgm:pt>
    <dgm:pt modelId="{C58C992C-AEDC-49F1-9656-EE2A29A8204C}">
      <dgm:prSet phldrT="[Text]" custT="1"/>
      <dgm:spPr>
        <a:solidFill>
          <a:srgbClr val="014FA1"/>
        </a:solidFill>
      </dgm:spPr>
      <dgm: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panose="020B0004020202020204" pitchFamily="34" charset="0"/>
              <a:ea typeface="+mn-ea"/>
              <a:cs typeface="+mn-cs"/>
            </a:rPr>
            <a:t>Decision Analysis</a:t>
          </a:r>
          <a:endParaRPr lang="en-IN" sz="1400" b="0" i="0" kern="1200">
            <a:solidFill>
              <a:prstClr val="white"/>
            </a:solidFill>
            <a:latin typeface="Aptos Display" panose="020B0004020202020204" pitchFamily="34" charset="0"/>
            <a:ea typeface="+mn-ea"/>
            <a:cs typeface="+mn-cs"/>
          </a:endParaRPr>
        </a:p>
      </dgm:t>
    </dgm:pt>
    <dgm:pt modelId="{AC6438B0-BB00-4764-9F11-B66DCAE56CA8}" type="parTrans" cxnId="{A10CCECC-4F93-48CE-A5F2-33255306D2AA}">
      <dgm:prSet/>
      <dgm:spPr/>
      <dgm:t>
        <a:bodyPr/>
        <a:lstStyle/>
        <a:p>
          <a:endParaRPr lang="en-IN" sz="600"/>
        </a:p>
      </dgm:t>
    </dgm:pt>
    <dgm:pt modelId="{CD9F402C-0A34-4EF4-B630-B30A1F8600AB}" type="sibTrans" cxnId="{A10CCECC-4F93-48CE-A5F2-33255306D2AA}">
      <dgm:prSet/>
      <dgm:spPr/>
      <dgm:t>
        <a:bodyPr/>
        <a:lstStyle/>
        <a:p>
          <a:endParaRPr lang="en-IN" sz="600"/>
        </a:p>
      </dgm:t>
    </dgm:pt>
    <dgm:pt modelId="{29BC5488-4624-1040-85A5-8DF39B5F79E3}">
      <dgm:prSet custT="1"/>
      <dgm:spPr>
        <a:solidFill>
          <a:srgbClr val="96C61C"/>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panose="020B0004020202020204" pitchFamily="34" charset="0"/>
              <a:ea typeface="+mn-ea"/>
              <a:cs typeface="+mn-cs"/>
            </a:rPr>
            <a:t>Insights and Solutions</a:t>
          </a:r>
        </a:p>
      </dgm:t>
    </dgm:pt>
    <dgm:pt modelId="{C0BCC0A1-728B-1647-8276-3877CD2D95B0}" type="parTrans" cxnId="{227E2B06-1FD7-7F49-8EE6-73389A7FE984}">
      <dgm:prSet/>
      <dgm:spPr/>
      <dgm:t>
        <a:bodyPr/>
        <a:lstStyle/>
        <a:p>
          <a:endParaRPr lang="en-GB"/>
        </a:p>
      </dgm:t>
    </dgm:pt>
    <dgm:pt modelId="{BB054F84-0812-BC46-B8D9-FCA8079006A3}" type="sibTrans" cxnId="{227E2B06-1FD7-7F49-8EE6-73389A7FE984}">
      <dgm:prSet/>
      <dgm:spPr/>
      <dgm:t>
        <a:bodyPr/>
        <a:lstStyle/>
        <a:p>
          <a:endParaRPr lang="en-GB"/>
        </a:p>
      </dgm:t>
    </dgm:pt>
    <dgm:pt modelId="{3FDD245F-6A7B-1249-BDC3-C4BBFDB086B2}">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r>
            <a:rPr lang="en-GB" sz="1400" b="0" i="0" kern="1200">
              <a:solidFill>
                <a:prstClr val="white"/>
              </a:solidFill>
              <a:latin typeface="Aptos Display" panose="020B0004020202020204" pitchFamily="34" charset="0"/>
              <a:ea typeface="+mn-ea"/>
              <a:cs typeface="+mn-cs"/>
            </a:rPr>
            <a:t>Implementation and Feasibility</a:t>
          </a:r>
        </a:p>
      </dgm:t>
    </dgm:pt>
    <dgm:pt modelId="{C77F31EB-B427-064E-B0DB-0C876BE28BC6}" type="parTrans" cxnId="{3F818E41-597A-9E44-A51D-212BE9DD9A39}">
      <dgm:prSet/>
      <dgm:spPr/>
      <dgm:t>
        <a:bodyPr/>
        <a:lstStyle/>
        <a:p>
          <a:endParaRPr lang="en-GB"/>
        </a:p>
      </dgm:t>
    </dgm:pt>
    <dgm:pt modelId="{12BA8085-327E-274B-AE90-E104FDDD4145}" type="sibTrans" cxnId="{3F818E41-597A-9E44-A51D-212BE9DD9A39}">
      <dgm:prSet/>
      <dgm:spPr/>
      <dgm:t>
        <a:bodyPr/>
        <a:lstStyle/>
        <a:p>
          <a:endParaRPr lang="en-GB"/>
        </a:p>
      </dgm:t>
    </dgm:pt>
    <dgm:pt modelId="{3F7E127B-A05B-1D40-8CC8-9F4C0560986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panose="020B0004020202020204" pitchFamily="34" charset="0"/>
              <a:ea typeface="+mn-ea"/>
              <a:cs typeface="+mn-cs"/>
            </a:rPr>
            <a:t>Challenges Ahead</a:t>
          </a:r>
        </a:p>
      </dgm:t>
    </dgm:pt>
    <dgm:pt modelId="{B8800852-3D7B-8D40-832F-E7B51B006904}" type="sibTrans" cxnId="{7F2EFD02-D1FB-C842-9DE9-8491BD9783DC}">
      <dgm:prSet/>
      <dgm:spPr/>
      <dgm:t>
        <a:bodyPr/>
        <a:lstStyle/>
        <a:p>
          <a:endParaRPr lang="en-GB"/>
        </a:p>
      </dgm:t>
    </dgm:pt>
    <dgm:pt modelId="{AB7781C8-6810-8E40-BD8B-CAF2C0ED0F3A}" type="parTrans" cxnId="{7F2EFD02-D1FB-C842-9DE9-8491BD9783DC}">
      <dgm:prSet/>
      <dgm:spPr/>
      <dgm:t>
        <a:bodyPr/>
        <a:lstStyle/>
        <a:p>
          <a:endParaRPr lang="en-GB"/>
        </a:p>
      </dgm:t>
    </dgm:pt>
    <dgm:pt modelId="{0D399977-4623-4B68-B12D-32A77C629DEF}" type="pres">
      <dgm:prSet presAssocID="{1193CFA7-5FF3-4757-BE71-2232B92BFA6B}" presName="Name0" presStyleCnt="0">
        <dgm:presLayoutVars>
          <dgm:dir/>
          <dgm:animLvl val="lvl"/>
          <dgm:resizeHandles val="exact"/>
        </dgm:presLayoutVars>
      </dgm:prSet>
      <dgm:spPr/>
    </dgm:pt>
    <dgm:pt modelId="{722B4241-78E5-48FB-92AD-9E017D15B856}" type="pres">
      <dgm:prSet presAssocID="{EAC7FBDA-BE13-4C69-A8C9-C8CF3C469FAC}" presName="parTxOnly" presStyleLbl="node1" presStyleIdx="0" presStyleCnt="5" custScaleX="63994">
        <dgm:presLayoutVars>
          <dgm:chMax val="0"/>
          <dgm:chPref val="0"/>
          <dgm:bulletEnabled val="1"/>
        </dgm:presLayoutVars>
      </dgm:prSet>
      <dgm:spPr>
        <a:xfrm>
          <a:off x="3972" y="0"/>
          <a:ext cx="1919059" cy="427654"/>
        </a:xfrm>
        <a:prstGeom prst="chevron">
          <a:avLst/>
        </a:prstGeom>
      </dgm:spPr>
    </dgm:pt>
    <dgm:pt modelId="{25AB1B2C-490E-46D9-8519-61BB8517DF2A}" type="pres">
      <dgm:prSet presAssocID="{9AFB8228-5C70-4935-98A4-6CC27E46C0CF}" presName="parTxOnlySpace" presStyleCnt="0"/>
      <dgm:spPr/>
    </dgm:pt>
    <dgm:pt modelId="{95D95037-45F4-4915-8DCB-AEBB462F8140}" type="pres">
      <dgm:prSet presAssocID="{C58C992C-AEDC-49F1-9656-EE2A29A8204C}" presName="parTxOnly" presStyleLbl="node1" presStyleIdx="1" presStyleCnt="5" custScaleX="69814" custLinFactNeighborX="8292" custLinFactNeighborY="-39">
        <dgm:presLayoutVars>
          <dgm:chMax val="0"/>
          <dgm:chPref val="0"/>
          <dgm:bulletEnabled val="1"/>
        </dgm:presLayoutVars>
      </dgm:prSet>
      <dgm:spPr/>
    </dgm:pt>
    <dgm:pt modelId="{AFD5BA11-0AAB-9D47-8E32-ADFB4C026077}" type="pres">
      <dgm:prSet presAssocID="{CD9F402C-0A34-4EF4-B630-B30A1F8600AB}" presName="parTxOnlySpace" presStyleCnt="0"/>
      <dgm:spPr/>
    </dgm:pt>
    <dgm:pt modelId="{67EE6421-B8F6-E240-AB50-33F6E75AA3CC}" type="pres">
      <dgm:prSet presAssocID="{3F7E127B-A05B-1D40-8CC8-9F4C05609863}" presName="parTxOnly" presStyleLbl="node1" presStyleIdx="2" presStyleCnt="5" custScaleX="70348">
        <dgm:presLayoutVars>
          <dgm:chMax val="0"/>
          <dgm:chPref val="0"/>
          <dgm:bulletEnabled val="1"/>
        </dgm:presLayoutVars>
      </dgm:prSet>
      <dgm:spPr>
        <a:xfrm>
          <a:off x="3784031" y="0"/>
          <a:ext cx="1900376" cy="477241"/>
        </a:xfrm>
        <a:prstGeom prst="chevron">
          <a:avLst/>
        </a:prstGeom>
      </dgm:spPr>
    </dgm:pt>
    <dgm:pt modelId="{729248A7-1707-4C4D-9CC6-6A644B56536B}" type="pres">
      <dgm:prSet presAssocID="{B8800852-3D7B-8D40-832F-E7B51B006904}" presName="parTxOnlySpace" presStyleCnt="0"/>
      <dgm:spPr/>
    </dgm:pt>
    <dgm:pt modelId="{E3E39467-9B5C-D047-88C5-45725EE78DDC}" type="pres">
      <dgm:prSet presAssocID="{29BC5488-4624-1040-85A5-8DF39B5F79E3}" presName="parTxOnly" presStyleLbl="node1" presStyleIdx="3" presStyleCnt="5" custScaleX="85607" custLinFactNeighborX="8732" custLinFactNeighborY="-3433">
        <dgm:presLayoutVars>
          <dgm:chMax val="0"/>
          <dgm:chPref val="0"/>
          <dgm:bulletEnabled val="1"/>
        </dgm:presLayoutVars>
      </dgm:prSet>
      <dgm:spPr>
        <a:xfrm>
          <a:off x="5252769" y="0"/>
          <a:ext cx="2567193" cy="427654"/>
        </a:xfrm>
        <a:prstGeom prst="chevron">
          <a:avLst/>
        </a:prstGeom>
      </dgm:spPr>
    </dgm:pt>
    <dgm:pt modelId="{2FE4D349-E3A7-5743-A6E0-15ABE785F73D}" type="pres">
      <dgm:prSet presAssocID="{BB054F84-0812-BC46-B8D9-FCA8079006A3}" presName="parTxOnlySpace" presStyleCnt="0"/>
      <dgm:spPr/>
    </dgm:pt>
    <dgm:pt modelId="{23B591B8-9202-C54E-9B66-1429AEDB7F3F}" type="pres">
      <dgm:prSet presAssocID="{3FDD245F-6A7B-1249-BDC3-C4BBFDB086B2}" presName="parTxOnly" presStyleLbl="node1" presStyleIdx="4" presStyleCnt="5" custScaleX="100657">
        <dgm:presLayoutVars>
          <dgm:chMax val="0"/>
          <dgm:chPref val="0"/>
          <dgm:bulletEnabled val="1"/>
        </dgm:presLayoutVars>
      </dgm:prSet>
      <dgm:spPr>
        <a:xfrm>
          <a:off x="7774591" y="0"/>
          <a:ext cx="2000502" cy="577462"/>
        </a:xfrm>
        <a:prstGeom prst="chevron">
          <a:avLst/>
        </a:prstGeom>
      </dgm:spPr>
    </dgm:pt>
  </dgm:ptLst>
  <dgm:cxnLst>
    <dgm:cxn modelId="{7F2EFD02-D1FB-C842-9DE9-8491BD9783DC}" srcId="{1193CFA7-5FF3-4757-BE71-2232B92BFA6B}" destId="{3F7E127B-A05B-1D40-8CC8-9F4C05609863}" srcOrd="2" destOrd="0" parTransId="{AB7781C8-6810-8E40-BD8B-CAF2C0ED0F3A}" sibTransId="{B8800852-3D7B-8D40-832F-E7B51B006904}"/>
    <dgm:cxn modelId="{D5514404-EDC2-8145-8AA1-EF0B811EF23C}" type="presOf" srcId="{EAC7FBDA-BE13-4C69-A8C9-C8CF3C469FAC}" destId="{722B4241-78E5-48FB-92AD-9E017D15B856}" srcOrd="0" destOrd="0" presId="urn:microsoft.com/office/officeart/2005/8/layout/chevron1"/>
    <dgm:cxn modelId="{227E2B06-1FD7-7F49-8EE6-73389A7FE984}" srcId="{1193CFA7-5FF3-4757-BE71-2232B92BFA6B}" destId="{29BC5488-4624-1040-85A5-8DF39B5F79E3}" srcOrd="3" destOrd="0" parTransId="{C0BCC0A1-728B-1647-8276-3877CD2D95B0}" sibTransId="{BB054F84-0812-BC46-B8D9-FCA8079006A3}"/>
    <dgm:cxn modelId="{8E7D0714-22F6-7649-9401-4604C3CB7DFF}" type="presOf" srcId="{29BC5488-4624-1040-85A5-8DF39B5F79E3}" destId="{E3E39467-9B5C-D047-88C5-45725EE78DDC}" srcOrd="0" destOrd="0" presId="urn:microsoft.com/office/officeart/2005/8/layout/chevron1"/>
    <dgm:cxn modelId="{B3DB452A-2D6A-0F43-A538-E184AEE5F8C7}" type="presOf" srcId="{3F7E127B-A05B-1D40-8CC8-9F4C05609863}" destId="{67EE6421-B8F6-E240-AB50-33F6E75AA3CC}" srcOrd="0" destOrd="0" presId="urn:microsoft.com/office/officeart/2005/8/layout/chevron1"/>
    <dgm:cxn modelId="{3F818E41-597A-9E44-A51D-212BE9DD9A39}" srcId="{1193CFA7-5FF3-4757-BE71-2232B92BFA6B}" destId="{3FDD245F-6A7B-1249-BDC3-C4BBFDB086B2}" srcOrd="4" destOrd="0" parTransId="{C77F31EB-B427-064E-B0DB-0C876BE28BC6}" sibTransId="{12BA8085-327E-274B-AE90-E104FDDD4145}"/>
    <dgm:cxn modelId="{CCD19C5E-E278-AA43-B815-0A73A0ECB8B5}" type="presOf" srcId="{C58C992C-AEDC-49F1-9656-EE2A29A8204C}" destId="{95D95037-45F4-4915-8DCB-AEBB462F8140}" srcOrd="0" destOrd="0" presId="urn:microsoft.com/office/officeart/2005/8/layout/chevron1"/>
    <dgm:cxn modelId="{6D9B39A5-87DB-4D06-B252-C2FB90ECE2F0}" type="presOf" srcId="{1193CFA7-5FF3-4757-BE71-2232B92BFA6B}" destId="{0D399977-4623-4B68-B12D-32A77C629DEF}" srcOrd="0" destOrd="0" presId="urn:microsoft.com/office/officeart/2005/8/layout/chevron1"/>
    <dgm:cxn modelId="{A10CCECC-4F93-48CE-A5F2-33255306D2AA}" srcId="{1193CFA7-5FF3-4757-BE71-2232B92BFA6B}" destId="{C58C992C-AEDC-49F1-9656-EE2A29A8204C}" srcOrd="1" destOrd="0" parTransId="{AC6438B0-BB00-4764-9F11-B66DCAE56CA8}" sibTransId="{CD9F402C-0A34-4EF4-B630-B30A1F8600AB}"/>
    <dgm:cxn modelId="{4080D8D2-22C1-5343-B3CD-EC104AB82D47}" type="presOf" srcId="{3FDD245F-6A7B-1249-BDC3-C4BBFDB086B2}" destId="{23B591B8-9202-C54E-9B66-1429AEDB7F3F}" srcOrd="0" destOrd="0" presId="urn:microsoft.com/office/officeart/2005/8/layout/chevron1"/>
    <dgm:cxn modelId="{20BF4AD5-73E8-4727-956E-35BD2C9BD97F}" srcId="{1193CFA7-5FF3-4757-BE71-2232B92BFA6B}" destId="{EAC7FBDA-BE13-4C69-A8C9-C8CF3C469FAC}" srcOrd="0" destOrd="0" parTransId="{4746A468-1FF0-468E-878D-0283E972CD6B}" sibTransId="{9AFB8228-5C70-4935-98A4-6CC27E46C0CF}"/>
    <dgm:cxn modelId="{364619A3-3ABA-F543-A67B-7F957FE147A6}" type="presParOf" srcId="{0D399977-4623-4B68-B12D-32A77C629DEF}" destId="{722B4241-78E5-48FB-92AD-9E017D15B856}" srcOrd="0" destOrd="0" presId="urn:microsoft.com/office/officeart/2005/8/layout/chevron1"/>
    <dgm:cxn modelId="{53743B90-695E-C349-B375-4D8C9058C848}" type="presParOf" srcId="{0D399977-4623-4B68-B12D-32A77C629DEF}" destId="{25AB1B2C-490E-46D9-8519-61BB8517DF2A}" srcOrd="1" destOrd="0" presId="urn:microsoft.com/office/officeart/2005/8/layout/chevron1"/>
    <dgm:cxn modelId="{C99DE685-D0FF-A341-84B5-09BAD7C61B93}" type="presParOf" srcId="{0D399977-4623-4B68-B12D-32A77C629DEF}" destId="{95D95037-45F4-4915-8DCB-AEBB462F8140}" srcOrd="2" destOrd="0" presId="urn:microsoft.com/office/officeart/2005/8/layout/chevron1"/>
    <dgm:cxn modelId="{E0605219-6CAB-DF43-93BF-AB68877F7AD7}" type="presParOf" srcId="{0D399977-4623-4B68-B12D-32A77C629DEF}" destId="{AFD5BA11-0AAB-9D47-8E32-ADFB4C026077}" srcOrd="3" destOrd="0" presId="urn:microsoft.com/office/officeart/2005/8/layout/chevron1"/>
    <dgm:cxn modelId="{FA669D17-1310-8C4B-B21F-371D175A6C3B}" type="presParOf" srcId="{0D399977-4623-4B68-B12D-32A77C629DEF}" destId="{67EE6421-B8F6-E240-AB50-33F6E75AA3CC}" srcOrd="4" destOrd="0" presId="urn:microsoft.com/office/officeart/2005/8/layout/chevron1"/>
    <dgm:cxn modelId="{380D9DD2-9953-E44B-A9CF-70D82367C5FE}" type="presParOf" srcId="{0D399977-4623-4B68-B12D-32A77C629DEF}" destId="{729248A7-1707-4C4D-9CC6-6A644B56536B}" srcOrd="5" destOrd="0" presId="urn:microsoft.com/office/officeart/2005/8/layout/chevron1"/>
    <dgm:cxn modelId="{2F0E5F0B-A542-CC4B-B83A-EE5CAFA043E1}" type="presParOf" srcId="{0D399977-4623-4B68-B12D-32A77C629DEF}" destId="{E3E39467-9B5C-D047-88C5-45725EE78DDC}" srcOrd="6" destOrd="0" presId="urn:microsoft.com/office/officeart/2005/8/layout/chevron1"/>
    <dgm:cxn modelId="{885C7BBC-A2F6-1D4E-994A-DE0437AF90FB}" type="presParOf" srcId="{0D399977-4623-4B68-B12D-32A77C629DEF}" destId="{2FE4D349-E3A7-5743-A6E0-15ABE785F73D}" srcOrd="7" destOrd="0" presId="urn:microsoft.com/office/officeart/2005/8/layout/chevron1"/>
    <dgm:cxn modelId="{9C91D6B1-172C-CE44-937B-75DC3F124465}" type="presParOf" srcId="{0D399977-4623-4B68-B12D-32A77C629DEF}" destId="{23B591B8-9202-C54E-9B66-1429AEDB7F3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93CFA7-5FF3-4757-BE71-2232B92BFA6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EAC7FBDA-BE13-4C69-A8C9-C8CF3C469FA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gm:t>
    </dgm:pt>
    <dgm:pt modelId="{4746A468-1FF0-468E-878D-0283E972CD6B}" type="parTrans" cxnId="{20BF4AD5-73E8-4727-956E-35BD2C9BD97F}">
      <dgm:prSet/>
      <dgm:spPr/>
      <dgm:t>
        <a:bodyPr/>
        <a:lstStyle/>
        <a:p>
          <a:endParaRPr lang="en-IN" sz="600"/>
        </a:p>
      </dgm:t>
    </dgm:pt>
    <dgm:pt modelId="{9AFB8228-5C70-4935-98A4-6CC27E46C0CF}" type="sibTrans" cxnId="{20BF4AD5-73E8-4727-956E-35BD2C9BD97F}">
      <dgm:prSet/>
      <dgm:spPr/>
      <dgm:t>
        <a:bodyPr/>
        <a:lstStyle/>
        <a:p>
          <a:endParaRPr lang="en-IN" sz="600"/>
        </a:p>
      </dgm:t>
    </dgm:pt>
    <dgm:pt modelId="{C58C992C-AEDC-49F1-9656-EE2A29A8204C}">
      <dgm:prSet phldrT="[Tex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a:t>
          </a:r>
          <a:r>
            <a:rPr lang="en-US" sz="1400" b="0" i="0" kern="1200">
              <a:solidFill>
                <a:prstClr val="black"/>
              </a:solidFill>
              <a:latin typeface="Aptos Display"/>
              <a:ea typeface="+mn-ea"/>
              <a:cs typeface="+mn-cs"/>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gm:t>
    </dgm:pt>
    <dgm:pt modelId="{AC6438B0-BB00-4764-9F11-B66DCAE56CA8}" type="parTrans" cxnId="{A10CCECC-4F93-48CE-A5F2-33255306D2AA}">
      <dgm:prSet/>
      <dgm:spPr/>
      <dgm:t>
        <a:bodyPr/>
        <a:lstStyle/>
        <a:p>
          <a:endParaRPr lang="en-IN" sz="600"/>
        </a:p>
      </dgm:t>
    </dgm:pt>
    <dgm:pt modelId="{CD9F402C-0A34-4EF4-B630-B30A1F8600AB}" type="sibTrans" cxnId="{A10CCECC-4F93-48CE-A5F2-33255306D2AA}">
      <dgm:prSet/>
      <dgm:spPr/>
      <dgm:t>
        <a:bodyPr/>
        <a:lstStyle/>
        <a:p>
          <a:endParaRPr lang="en-IN" sz="600"/>
        </a:p>
      </dgm:t>
    </dgm:pt>
    <dgm:pt modelId="{29BC5488-4624-1040-85A5-8DF39B5F79E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gm:t>
    </dgm:pt>
    <dgm:pt modelId="{C0BCC0A1-728B-1647-8276-3877CD2D95B0}" type="parTrans" cxnId="{227E2B06-1FD7-7F49-8EE6-73389A7FE984}">
      <dgm:prSet/>
      <dgm:spPr/>
      <dgm:t>
        <a:bodyPr/>
        <a:lstStyle/>
        <a:p>
          <a:endParaRPr lang="en-GB"/>
        </a:p>
      </dgm:t>
    </dgm:pt>
    <dgm:pt modelId="{BB054F84-0812-BC46-B8D9-FCA8079006A3}" type="sibTrans" cxnId="{227E2B06-1FD7-7F49-8EE6-73389A7FE984}">
      <dgm:prSet/>
      <dgm:spPr/>
      <dgm:t>
        <a:bodyPr/>
        <a:lstStyle/>
        <a:p>
          <a:endParaRPr lang="en-GB"/>
        </a:p>
      </dgm:t>
    </dgm:pt>
    <dgm:pt modelId="{3FDD245F-6A7B-1249-BDC3-C4BBFDB086B2}">
      <dgm:prSet custT="1"/>
      <dgm:spPr>
        <a:solidFill>
          <a:srgbClr val="96C61C"/>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r>
            <a:rPr lang="en-GB" sz="1400" b="0" i="0" kern="1200">
              <a:solidFill>
                <a:prstClr val="black"/>
              </a:solidFill>
              <a:latin typeface="Aptos Display"/>
              <a:ea typeface="+mn-ea"/>
              <a:cs typeface="+mn-cs"/>
            </a:rPr>
            <a:t>Implementation and Feasibility</a:t>
          </a:r>
        </a:p>
      </dgm:t>
    </dgm:pt>
    <dgm:pt modelId="{C77F31EB-B427-064E-B0DB-0C876BE28BC6}" type="parTrans" cxnId="{3F818E41-597A-9E44-A51D-212BE9DD9A39}">
      <dgm:prSet/>
      <dgm:spPr/>
      <dgm:t>
        <a:bodyPr/>
        <a:lstStyle/>
        <a:p>
          <a:endParaRPr lang="en-GB"/>
        </a:p>
      </dgm:t>
    </dgm:pt>
    <dgm:pt modelId="{12BA8085-327E-274B-AE90-E104FDDD4145}" type="sibTrans" cxnId="{3F818E41-597A-9E44-A51D-212BE9DD9A39}">
      <dgm:prSet/>
      <dgm:spPr/>
      <dgm:t>
        <a:bodyPr/>
        <a:lstStyle/>
        <a:p>
          <a:endParaRPr lang="en-GB"/>
        </a:p>
      </dgm:t>
    </dgm:pt>
    <dgm:pt modelId="{3F7E127B-A05B-1D40-8CC8-9F4C05609863}">
      <dgm:prSet custT="1"/>
      <dgm:spPr>
        <a:solidFill>
          <a:srgbClr val="014FA1"/>
        </a:solidFill>
        <a:ln w="12700" cap="flat" cmpd="sng" algn="ctr">
          <a:solidFill>
            <a:prstClr val="white">
              <a:hueOff val="0"/>
              <a:satOff val="0"/>
              <a:lumOff val="0"/>
              <a:alphaOff val="0"/>
            </a:prstClr>
          </a:solidFill>
          <a:prstDash val="solid"/>
          <a:miter lim="800000"/>
        </a:ln>
        <a:effectLst/>
      </dgm:spPr>
      <dgm:t>
        <a:bodyPr spcFirstLastPara="0" vert="horz" wrap="square" lIns="56007" tIns="18669" rIns="18669" bIns="18669" numCol="1" spcCol="1270" anchor="ctr" anchorCtr="0"/>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a:t>
          </a:r>
          <a:r>
            <a:rPr lang="en-GB" sz="1400" b="0" i="0" kern="1200">
              <a:solidFill>
                <a:prstClr val="black"/>
              </a:solidFill>
              <a:latin typeface="Aptos Display"/>
              <a:ea typeface="+mn-ea"/>
              <a:cs typeface="+mn-cs"/>
            </a:rPr>
            <a:t> </a:t>
          </a:r>
          <a:r>
            <a:rPr lang="en-GB" sz="1400" b="0" i="0" kern="1200">
              <a:solidFill>
                <a:prstClr val="white"/>
              </a:solidFill>
              <a:latin typeface="Aptos Display"/>
              <a:ea typeface="+mn-ea"/>
              <a:cs typeface="+mn-cs"/>
            </a:rPr>
            <a:t>Ahead</a:t>
          </a:r>
        </a:p>
      </dgm:t>
    </dgm:pt>
    <dgm:pt modelId="{B8800852-3D7B-8D40-832F-E7B51B006904}" type="sibTrans" cxnId="{7F2EFD02-D1FB-C842-9DE9-8491BD9783DC}">
      <dgm:prSet/>
      <dgm:spPr/>
      <dgm:t>
        <a:bodyPr/>
        <a:lstStyle/>
        <a:p>
          <a:endParaRPr lang="en-GB"/>
        </a:p>
      </dgm:t>
    </dgm:pt>
    <dgm:pt modelId="{AB7781C8-6810-8E40-BD8B-CAF2C0ED0F3A}" type="parTrans" cxnId="{7F2EFD02-D1FB-C842-9DE9-8491BD9783DC}">
      <dgm:prSet/>
      <dgm:spPr/>
      <dgm:t>
        <a:bodyPr/>
        <a:lstStyle/>
        <a:p>
          <a:endParaRPr lang="en-GB"/>
        </a:p>
      </dgm:t>
    </dgm:pt>
    <dgm:pt modelId="{0D399977-4623-4B68-B12D-32A77C629DEF}" type="pres">
      <dgm:prSet presAssocID="{1193CFA7-5FF3-4757-BE71-2232B92BFA6B}" presName="Name0" presStyleCnt="0">
        <dgm:presLayoutVars>
          <dgm:dir/>
          <dgm:animLvl val="lvl"/>
          <dgm:resizeHandles val="exact"/>
        </dgm:presLayoutVars>
      </dgm:prSet>
      <dgm:spPr/>
    </dgm:pt>
    <dgm:pt modelId="{722B4241-78E5-48FB-92AD-9E017D15B856}" type="pres">
      <dgm:prSet presAssocID="{EAC7FBDA-BE13-4C69-A8C9-C8CF3C469FAC}" presName="parTxOnly" presStyleLbl="node1" presStyleIdx="0" presStyleCnt="5" custScaleX="63994">
        <dgm:presLayoutVars>
          <dgm:chMax val="0"/>
          <dgm:chPref val="0"/>
          <dgm:bulletEnabled val="1"/>
        </dgm:presLayoutVars>
      </dgm:prSet>
      <dgm:spPr>
        <a:xfrm>
          <a:off x="3972" y="0"/>
          <a:ext cx="1919059" cy="427654"/>
        </a:xfrm>
        <a:prstGeom prst="chevron">
          <a:avLst/>
        </a:prstGeom>
      </dgm:spPr>
    </dgm:pt>
    <dgm:pt modelId="{25AB1B2C-490E-46D9-8519-61BB8517DF2A}" type="pres">
      <dgm:prSet presAssocID="{9AFB8228-5C70-4935-98A4-6CC27E46C0CF}" presName="parTxOnlySpace" presStyleCnt="0"/>
      <dgm:spPr/>
    </dgm:pt>
    <dgm:pt modelId="{95D95037-45F4-4915-8DCB-AEBB462F8140}" type="pres">
      <dgm:prSet presAssocID="{C58C992C-AEDC-49F1-9656-EE2A29A8204C}" presName="parTxOnly" presStyleLbl="node1" presStyleIdx="1" presStyleCnt="5" custScaleX="69814" custLinFactNeighborX="8292" custLinFactNeighborY="-39">
        <dgm:presLayoutVars>
          <dgm:chMax val="0"/>
          <dgm:chPref val="0"/>
          <dgm:bulletEnabled val="1"/>
        </dgm:presLayoutVars>
      </dgm:prSet>
      <dgm:spPr>
        <a:xfrm>
          <a:off x="1648017" y="0"/>
          <a:ext cx="2093590" cy="427654"/>
        </a:xfrm>
        <a:prstGeom prst="chevron">
          <a:avLst/>
        </a:prstGeom>
      </dgm:spPr>
    </dgm:pt>
    <dgm:pt modelId="{AFD5BA11-0AAB-9D47-8E32-ADFB4C026077}" type="pres">
      <dgm:prSet presAssocID="{CD9F402C-0A34-4EF4-B630-B30A1F8600AB}" presName="parTxOnlySpace" presStyleCnt="0"/>
      <dgm:spPr/>
    </dgm:pt>
    <dgm:pt modelId="{67EE6421-B8F6-E240-AB50-33F6E75AA3CC}" type="pres">
      <dgm:prSet presAssocID="{3F7E127B-A05B-1D40-8CC8-9F4C05609863}" presName="parTxOnly" presStyleLbl="node1" presStyleIdx="2" presStyleCnt="5" custScaleX="70348">
        <dgm:presLayoutVars>
          <dgm:chMax val="0"/>
          <dgm:chPref val="0"/>
          <dgm:bulletEnabled val="1"/>
        </dgm:presLayoutVars>
      </dgm:prSet>
      <dgm:spPr>
        <a:xfrm>
          <a:off x="3416860" y="0"/>
          <a:ext cx="2109604" cy="427654"/>
        </a:xfrm>
        <a:prstGeom prst="chevron">
          <a:avLst/>
        </a:prstGeom>
      </dgm:spPr>
    </dgm:pt>
    <dgm:pt modelId="{729248A7-1707-4C4D-9CC6-6A644B56536B}" type="pres">
      <dgm:prSet presAssocID="{B8800852-3D7B-8D40-832F-E7B51B006904}" presName="parTxOnlySpace" presStyleCnt="0"/>
      <dgm:spPr/>
    </dgm:pt>
    <dgm:pt modelId="{E3E39467-9B5C-D047-88C5-45725EE78DDC}" type="pres">
      <dgm:prSet presAssocID="{29BC5488-4624-1040-85A5-8DF39B5F79E3}" presName="parTxOnly" presStyleLbl="node1" presStyleIdx="3" presStyleCnt="5" custScaleX="85607" custLinFactNeighborX="8732" custLinFactNeighborY="-3433">
        <dgm:presLayoutVars>
          <dgm:chMax val="0"/>
          <dgm:chPref val="0"/>
          <dgm:bulletEnabled val="1"/>
        </dgm:presLayoutVars>
      </dgm:prSet>
      <dgm:spPr>
        <a:xfrm>
          <a:off x="5974139" y="0"/>
          <a:ext cx="2000502" cy="577462"/>
        </a:xfrm>
        <a:prstGeom prst="chevron">
          <a:avLst/>
        </a:prstGeom>
      </dgm:spPr>
    </dgm:pt>
    <dgm:pt modelId="{2FE4D349-E3A7-5743-A6E0-15ABE785F73D}" type="pres">
      <dgm:prSet presAssocID="{BB054F84-0812-BC46-B8D9-FCA8079006A3}" presName="parTxOnlySpace" presStyleCnt="0"/>
      <dgm:spPr/>
    </dgm:pt>
    <dgm:pt modelId="{23B591B8-9202-C54E-9B66-1429AEDB7F3F}" type="pres">
      <dgm:prSet presAssocID="{3FDD245F-6A7B-1249-BDC3-C4BBFDB086B2}" presName="parTxOnly" presStyleLbl="node1" presStyleIdx="4" presStyleCnt="5" custScaleX="100657">
        <dgm:presLayoutVars>
          <dgm:chMax val="0"/>
          <dgm:chPref val="0"/>
          <dgm:bulletEnabled val="1"/>
        </dgm:presLayoutVars>
      </dgm:prSet>
      <dgm:spPr>
        <a:xfrm>
          <a:off x="7493896" y="0"/>
          <a:ext cx="3018514" cy="427654"/>
        </a:xfrm>
        <a:prstGeom prst="chevron">
          <a:avLst/>
        </a:prstGeom>
      </dgm:spPr>
    </dgm:pt>
  </dgm:ptLst>
  <dgm:cxnLst>
    <dgm:cxn modelId="{7F2EFD02-D1FB-C842-9DE9-8491BD9783DC}" srcId="{1193CFA7-5FF3-4757-BE71-2232B92BFA6B}" destId="{3F7E127B-A05B-1D40-8CC8-9F4C05609863}" srcOrd="2" destOrd="0" parTransId="{AB7781C8-6810-8E40-BD8B-CAF2C0ED0F3A}" sibTransId="{B8800852-3D7B-8D40-832F-E7B51B006904}"/>
    <dgm:cxn modelId="{D5514404-EDC2-8145-8AA1-EF0B811EF23C}" type="presOf" srcId="{EAC7FBDA-BE13-4C69-A8C9-C8CF3C469FAC}" destId="{722B4241-78E5-48FB-92AD-9E017D15B856}" srcOrd="0" destOrd="0" presId="urn:microsoft.com/office/officeart/2005/8/layout/chevron1"/>
    <dgm:cxn modelId="{227E2B06-1FD7-7F49-8EE6-73389A7FE984}" srcId="{1193CFA7-5FF3-4757-BE71-2232B92BFA6B}" destId="{29BC5488-4624-1040-85A5-8DF39B5F79E3}" srcOrd="3" destOrd="0" parTransId="{C0BCC0A1-728B-1647-8276-3877CD2D95B0}" sibTransId="{BB054F84-0812-BC46-B8D9-FCA8079006A3}"/>
    <dgm:cxn modelId="{8E7D0714-22F6-7649-9401-4604C3CB7DFF}" type="presOf" srcId="{29BC5488-4624-1040-85A5-8DF39B5F79E3}" destId="{E3E39467-9B5C-D047-88C5-45725EE78DDC}" srcOrd="0" destOrd="0" presId="urn:microsoft.com/office/officeart/2005/8/layout/chevron1"/>
    <dgm:cxn modelId="{B3DB452A-2D6A-0F43-A538-E184AEE5F8C7}" type="presOf" srcId="{3F7E127B-A05B-1D40-8CC8-9F4C05609863}" destId="{67EE6421-B8F6-E240-AB50-33F6E75AA3CC}" srcOrd="0" destOrd="0" presId="urn:microsoft.com/office/officeart/2005/8/layout/chevron1"/>
    <dgm:cxn modelId="{3F818E41-597A-9E44-A51D-212BE9DD9A39}" srcId="{1193CFA7-5FF3-4757-BE71-2232B92BFA6B}" destId="{3FDD245F-6A7B-1249-BDC3-C4BBFDB086B2}" srcOrd="4" destOrd="0" parTransId="{C77F31EB-B427-064E-B0DB-0C876BE28BC6}" sibTransId="{12BA8085-327E-274B-AE90-E104FDDD4145}"/>
    <dgm:cxn modelId="{CCD19C5E-E278-AA43-B815-0A73A0ECB8B5}" type="presOf" srcId="{C58C992C-AEDC-49F1-9656-EE2A29A8204C}" destId="{95D95037-45F4-4915-8DCB-AEBB462F8140}" srcOrd="0" destOrd="0" presId="urn:microsoft.com/office/officeart/2005/8/layout/chevron1"/>
    <dgm:cxn modelId="{6D9B39A5-87DB-4D06-B252-C2FB90ECE2F0}" type="presOf" srcId="{1193CFA7-5FF3-4757-BE71-2232B92BFA6B}" destId="{0D399977-4623-4B68-B12D-32A77C629DEF}" srcOrd="0" destOrd="0" presId="urn:microsoft.com/office/officeart/2005/8/layout/chevron1"/>
    <dgm:cxn modelId="{A10CCECC-4F93-48CE-A5F2-33255306D2AA}" srcId="{1193CFA7-5FF3-4757-BE71-2232B92BFA6B}" destId="{C58C992C-AEDC-49F1-9656-EE2A29A8204C}" srcOrd="1" destOrd="0" parTransId="{AC6438B0-BB00-4764-9F11-B66DCAE56CA8}" sibTransId="{CD9F402C-0A34-4EF4-B630-B30A1F8600AB}"/>
    <dgm:cxn modelId="{4080D8D2-22C1-5343-B3CD-EC104AB82D47}" type="presOf" srcId="{3FDD245F-6A7B-1249-BDC3-C4BBFDB086B2}" destId="{23B591B8-9202-C54E-9B66-1429AEDB7F3F}" srcOrd="0" destOrd="0" presId="urn:microsoft.com/office/officeart/2005/8/layout/chevron1"/>
    <dgm:cxn modelId="{20BF4AD5-73E8-4727-956E-35BD2C9BD97F}" srcId="{1193CFA7-5FF3-4757-BE71-2232B92BFA6B}" destId="{EAC7FBDA-BE13-4C69-A8C9-C8CF3C469FAC}" srcOrd="0" destOrd="0" parTransId="{4746A468-1FF0-468E-878D-0283E972CD6B}" sibTransId="{9AFB8228-5C70-4935-98A4-6CC27E46C0CF}"/>
    <dgm:cxn modelId="{364619A3-3ABA-F543-A67B-7F957FE147A6}" type="presParOf" srcId="{0D399977-4623-4B68-B12D-32A77C629DEF}" destId="{722B4241-78E5-48FB-92AD-9E017D15B856}" srcOrd="0" destOrd="0" presId="urn:microsoft.com/office/officeart/2005/8/layout/chevron1"/>
    <dgm:cxn modelId="{53743B90-695E-C349-B375-4D8C9058C848}" type="presParOf" srcId="{0D399977-4623-4B68-B12D-32A77C629DEF}" destId="{25AB1B2C-490E-46D9-8519-61BB8517DF2A}" srcOrd="1" destOrd="0" presId="urn:microsoft.com/office/officeart/2005/8/layout/chevron1"/>
    <dgm:cxn modelId="{C99DE685-D0FF-A341-84B5-09BAD7C61B93}" type="presParOf" srcId="{0D399977-4623-4B68-B12D-32A77C629DEF}" destId="{95D95037-45F4-4915-8DCB-AEBB462F8140}" srcOrd="2" destOrd="0" presId="urn:microsoft.com/office/officeart/2005/8/layout/chevron1"/>
    <dgm:cxn modelId="{E0605219-6CAB-DF43-93BF-AB68877F7AD7}" type="presParOf" srcId="{0D399977-4623-4B68-B12D-32A77C629DEF}" destId="{AFD5BA11-0AAB-9D47-8E32-ADFB4C026077}" srcOrd="3" destOrd="0" presId="urn:microsoft.com/office/officeart/2005/8/layout/chevron1"/>
    <dgm:cxn modelId="{FA669D17-1310-8C4B-B21F-371D175A6C3B}" type="presParOf" srcId="{0D399977-4623-4B68-B12D-32A77C629DEF}" destId="{67EE6421-B8F6-E240-AB50-33F6E75AA3CC}" srcOrd="4" destOrd="0" presId="urn:microsoft.com/office/officeart/2005/8/layout/chevron1"/>
    <dgm:cxn modelId="{380D9DD2-9953-E44B-A9CF-70D82367C5FE}" type="presParOf" srcId="{0D399977-4623-4B68-B12D-32A77C629DEF}" destId="{729248A7-1707-4C4D-9CC6-6A644B56536B}" srcOrd="5" destOrd="0" presId="urn:microsoft.com/office/officeart/2005/8/layout/chevron1"/>
    <dgm:cxn modelId="{2F0E5F0B-A542-CC4B-B83A-EE5CAFA043E1}" type="presParOf" srcId="{0D399977-4623-4B68-B12D-32A77C629DEF}" destId="{E3E39467-9B5C-D047-88C5-45725EE78DDC}" srcOrd="6" destOrd="0" presId="urn:microsoft.com/office/officeart/2005/8/layout/chevron1"/>
    <dgm:cxn modelId="{885C7BBC-A2F6-1D4E-994A-DE0437AF90FB}" type="presParOf" srcId="{0D399977-4623-4B68-B12D-32A77C629DEF}" destId="{2FE4D349-E3A7-5743-A6E0-15ABE785F73D}" srcOrd="7" destOrd="0" presId="urn:microsoft.com/office/officeart/2005/8/layout/chevron1"/>
    <dgm:cxn modelId="{9C91D6B1-172C-CE44-937B-75DC3F124465}" type="presParOf" srcId="{0D399977-4623-4B68-B12D-32A77C629DEF}" destId="{23B591B8-9202-C54E-9B66-1429AEDB7F3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4241-78E5-48FB-92AD-9E017D15B856}">
      <dsp:nvSpPr>
        <dsp:cNvPr id="0" name=""/>
        <dsp:cNvSpPr/>
      </dsp:nvSpPr>
      <dsp:spPr>
        <a:xfrm>
          <a:off x="3972" y="0"/>
          <a:ext cx="1919059" cy="427654"/>
        </a:xfrm>
        <a:prstGeom prst="chevron">
          <a:avLst/>
        </a:prstGeom>
        <a:solidFill>
          <a:srgbClr val="96C6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schemeClr val="tx1"/>
              </a:solidFill>
              <a:latin typeface="Aptos Display"/>
            </a:rPr>
            <a:t>Case Analysis</a:t>
          </a:r>
          <a:endParaRPr lang="en-IN" sz="1400" kern="1200">
            <a:solidFill>
              <a:schemeClr val="tx1"/>
            </a:solidFill>
            <a:latin typeface="Aptos Display"/>
          </a:endParaRPr>
        </a:p>
      </dsp:txBody>
      <dsp:txXfrm>
        <a:off x="217799" y="0"/>
        <a:ext cx="1491405" cy="427654"/>
      </dsp:txXfrm>
    </dsp:sp>
    <dsp:sp modelId="{95D95037-45F4-4915-8DCB-AEBB462F8140}">
      <dsp:nvSpPr>
        <dsp:cNvPr id="0" name=""/>
        <dsp:cNvSpPr/>
      </dsp:nvSpPr>
      <dsp:spPr>
        <a:xfrm>
          <a:off x="1648017" y="0"/>
          <a:ext cx="2093590" cy="427654"/>
        </a:xfrm>
        <a:prstGeom prst="chevron">
          <a:avLst/>
        </a:prstGeom>
        <a:solidFill>
          <a:srgbClr val="014FA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 Analysis</a:t>
          </a:r>
          <a:endParaRPr lang="en-IN" sz="1400" b="0" i="0" kern="1200">
            <a:solidFill>
              <a:prstClr val="white"/>
            </a:solidFill>
            <a:latin typeface="Aptos Display"/>
            <a:ea typeface="+mn-ea"/>
            <a:cs typeface="+mn-cs"/>
          </a:endParaRPr>
        </a:p>
      </dsp:txBody>
      <dsp:txXfrm>
        <a:off x="1861844" y="0"/>
        <a:ext cx="1665936" cy="427654"/>
      </dsp:txXfrm>
    </dsp:sp>
    <dsp:sp modelId="{67EE6421-B8F6-E240-AB50-33F6E75AA3CC}">
      <dsp:nvSpPr>
        <dsp:cNvPr id="0" name=""/>
        <dsp:cNvSpPr/>
      </dsp:nvSpPr>
      <dsp:spPr>
        <a:xfrm>
          <a:off x="3416860" y="0"/>
          <a:ext cx="210960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 Ahead</a:t>
          </a:r>
        </a:p>
      </dsp:txBody>
      <dsp:txXfrm>
        <a:off x="3630687" y="0"/>
        <a:ext cx="1681950" cy="427654"/>
      </dsp:txXfrm>
    </dsp:sp>
    <dsp:sp modelId="{E3E39467-9B5C-D047-88C5-45725EE78DDC}">
      <dsp:nvSpPr>
        <dsp:cNvPr id="0" name=""/>
        <dsp:cNvSpPr/>
      </dsp:nvSpPr>
      <dsp:spPr>
        <a:xfrm>
          <a:off x="5252769" y="0"/>
          <a:ext cx="2567193"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sp:txBody>
      <dsp:txXfrm>
        <a:off x="5466596" y="0"/>
        <a:ext cx="2139539" cy="427654"/>
      </dsp:txXfrm>
    </dsp:sp>
    <dsp:sp modelId="{23B591B8-9202-C54E-9B66-1429AEDB7F3F}">
      <dsp:nvSpPr>
        <dsp:cNvPr id="0" name=""/>
        <dsp:cNvSpPr/>
      </dsp:nvSpPr>
      <dsp:spPr>
        <a:xfrm>
          <a:off x="7493896" y="0"/>
          <a:ext cx="301851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0" i="0" kern="1200">
              <a:solidFill>
                <a:prstClr val="white"/>
              </a:solidFill>
              <a:latin typeface="Aptos Display"/>
              <a:ea typeface="+mn-ea"/>
              <a:cs typeface="+mn-cs"/>
            </a:rPr>
            <a:t>Implementation and Feasibility</a:t>
          </a:r>
        </a:p>
      </dsp:txBody>
      <dsp:txXfrm>
        <a:off x="7707723" y="0"/>
        <a:ext cx="2590860" cy="427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4241-78E5-48FB-92AD-9E017D15B856}">
      <dsp:nvSpPr>
        <dsp:cNvPr id="0" name=""/>
        <dsp:cNvSpPr/>
      </dsp:nvSpPr>
      <dsp:spPr>
        <a:xfrm>
          <a:off x="3972" y="0"/>
          <a:ext cx="1919059"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sp:txBody>
      <dsp:txXfrm>
        <a:off x="217799" y="0"/>
        <a:ext cx="1491405" cy="427654"/>
      </dsp:txXfrm>
    </dsp:sp>
    <dsp:sp modelId="{95D95037-45F4-4915-8DCB-AEBB462F8140}">
      <dsp:nvSpPr>
        <dsp:cNvPr id="0" name=""/>
        <dsp:cNvSpPr/>
      </dsp:nvSpPr>
      <dsp:spPr>
        <a:xfrm>
          <a:off x="1648017" y="0"/>
          <a:ext cx="2093590" cy="427654"/>
        </a:xfrm>
        <a:prstGeom prst="chevron">
          <a:avLst/>
        </a:prstGeom>
        <a:solidFill>
          <a:srgbClr val="96C61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black"/>
              </a:solidFill>
              <a:latin typeface="Aptos Display"/>
              <a:ea typeface="+mn-ea"/>
              <a:cs typeface="+mn-cs"/>
            </a:rPr>
            <a:t>Decision Analysis</a:t>
          </a:r>
          <a:endParaRPr lang="en-IN" sz="1400" b="0" i="0" kern="1200">
            <a:solidFill>
              <a:prstClr val="black"/>
            </a:solidFill>
            <a:latin typeface="Aptos Display"/>
            <a:ea typeface="+mn-ea"/>
            <a:cs typeface="+mn-cs"/>
          </a:endParaRPr>
        </a:p>
      </dsp:txBody>
      <dsp:txXfrm>
        <a:off x="1861844" y="0"/>
        <a:ext cx="1665936" cy="427654"/>
      </dsp:txXfrm>
    </dsp:sp>
    <dsp:sp modelId="{67EE6421-B8F6-E240-AB50-33F6E75AA3CC}">
      <dsp:nvSpPr>
        <dsp:cNvPr id="0" name=""/>
        <dsp:cNvSpPr/>
      </dsp:nvSpPr>
      <dsp:spPr>
        <a:xfrm>
          <a:off x="3416860" y="0"/>
          <a:ext cx="210960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 Ahead</a:t>
          </a:r>
        </a:p>
      </dsp:txBody>
      <dsp:txXfrm>
        <a:off x="3630687" y="0"/>
        <a:ext cx="1681950" cy="427654"/>
      </dsp:txXfrm>
    </dsp:sp>
    <dsp:sp modelId="{E3E39467-9B5C-D047-88C5-45725EE78DDC}">
      <dsp:nvSpPr>
        <dsp:cNvPr id="0" name=""/>
        <dsp:cNvSpPr/>
      </dsp:nvSpPr>
      <dsp:spPr>
        <a:xfrm>
          <a:off x="5252769" y="0"/>
          <a:ext cx="2567193"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sp:txBody>
      <dsp:txXfrm>
        <a:off x="5466596" y="0"/>
        <a:ext cx="2139539" cy="427654"/>
      </dsp:txXfrm>
    </dsp:sp>
    <dsp:sp modelId="{23B591B8-9202-C54E-9B66-1429AEDB7F3F}">
      <dsp:nvSpPr>
        <dsp:cNvPr id="0" name=""/>
        <dsp:cNvSpPr/>
      </dsp:nvSpPr>
      <dsp:spPr>
        <a:xfrm>
          <a:off x="7493896" y="0"/>
          <a:ext cx="301851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0" i="0" kern="1200">
              <a:solidFill>
                <a:prstClr val="white"/>
              </a:solidFill>
              <a:latin typeface="Aptos Display"/>
              <a:ea typeface="+mn-ea"/>
              <a:cs typeface="+mn-cs"/>
            </a:rPr>
            <a:t>Implementation and Feasibility</a:t>
          </a:r>
        </a:p>
      </dsp:txBody>
      <dsp:txXfrm>
        <a:off x="7707723" y="0"/>
        <a:ext cx="2590860" cy="427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4241-78E5-48FB-92AD-9E017D15B856}">
      <dsp:nvSpPr>
        <dsp:cNvPr id="0" name=""/>
        <dsp:cNvSpPr/>
      </dsp:nvSpPr>
      <dsp:spPr>
        <a:xfrm>
          <a:off x="3972" y="0"/>
          <a:ext cx="1919059"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sp:txBody>
      <dsp:txXfrm>
        <a:off x="217799" y="0"/>
        <a:ext cx="1491405" cy="427654"/>
      </dsp:txXfrm>
    </dsp:sp>
    <dsp:sp modelId="{95D95037-45F4-4915-8DCB-AEBB462F8140}">
      <dsp:nvSpPr>
        <dsp:cNvPr id="0" name=""/>
        <dsp:cNvSpPr/>
      </dsp:nvSpPr>
      <dsp:spPr>
        <a:xfrm>
          <a:off x="1648017" y="0"/>
          <a:ext cx="2093590"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a:t>
          </a:r>
          <a:r>
            <a:rPr lang="en-US" sz="1400" b="0" i="0" kern="1200">
              <a:solidFill>
                <a:prstClr val="black"/>
              </a:solidFill>
              <a:latin typeface="Aptos Display"/>
              <a:ea typeface="+mn-ea"/>
              <a:cs typeface="+mn-cs"/>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sp:txBody>
      <dsp:txXfrm>
        <a:off x="1861844" y="0"/>
        <a:ext cx="1665936" cy="427654"/>
      </dsp:txXfrm>
    </dsp:sp>
    <dsp:sp modelId="{67EE6421-B8F6-E240-AB50-33F6E75AA3CC}">
      <dsp:nvSpPr>
        <dsp:cNvPr id="0" name=""/>
        <dsp:cNvSpPr/>
      </dsp:nvSpPr>
      <dsp:spPr>
        <a:xfrm>
          <a:off x="3416860" y="0"/>
          <a:ext cx="2109604" cy="427654"/>
        </a:xfrm>
        <a:prstGeom prst="chevron">
          <a:avLst/>
        </a:prstGeom>
        <a:solidFill>
          <a:srgbClr val="96C61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black"/>
              </a:solidFill>
              <a:latin typeface="Aptos Display"/>
              <a:ea typeface="+mn-ea"/>
              <a:cs typeface="+mn-cs"/>
            </a:rPr>
            <a:t>Challenges Ahead</a:t>
          </a:r>
        </a:p>
      </dsp:txBody>
      <dsp:txXfrm>
        <a:off x="3630687" y="0"/>
        <a:ext cx="1681950" cy="427654"/>
      </dsp:txXfrm>
    </dsp:sp>
    <dsp:sp modelId="{E3E39467-9B5C-D047-88C5-45725EE78DDC}">
      <dsp:nvSpPr>
        <dsp:cNvPr id="0" name=""/>
        <dsp:cNvSpPr/>
      </dsp:nvSpPr>
      <dsp:spPr>
        <a:xfrm>
          <a:off x="5252769" y="0"/>
          <a:ext cx="2567193"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sp:txBody>
      <dsp:txXfrm>
        <a:off x="5466596" y="0"/>
        <a:ext cx="2139539" cy="427654"/>
      </dsp:txXfrm>
    </dsp:sp>
    <dsp:sp modelId="{23B591B8-9202-C54E-9B66-1429AEDB7F3F}">
      <dsp:nvSpPr>
        <dsp:cNvPr id="0" name=""/>
        <dsp:cNvSpPr/>
      </dsp:nvSpPr>
      <dsp:spPr>
        <a:xfrm>
          <a:off x="7493896" y="0"/>
          <a:ext cx="301851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0" i="0" kern="1200">
              <a:solidFill>
                <a:prstClr val="white"/>
              </a:solidFill>
              <a:latin typeface="Aptos Display"/>
              <a:ea typeface="+mn-ea"/>
              <a:cs typeface="+mn-cs"/>
            </a:rPr>
            <a:t>Implementation and Feasibility</a:t>
          </a:r>
        </a:p>
      </dsp:txBody>
      <dsp:txXfrm>
        <a:off x="7707723" y="0"/>
        <a:ext cx="2590860" cy="427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4241-78E5-48FB-92AD-9E017D15B856}">
      <dsp:nvSpPr>
        <dsp:cNvPr id="0" name=""/>
        <dsp:cNvSpPr/>
      </dsp:nvSpPr>
      <dsp:spPr>
        <a:xfrm>
          <a:off x="3972" y="0"/>
          <a:ext cx="1919059"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panose="020B0004020202020204" pitchFamily="34" charset="0"/>
              <a:ea typeface="+mn-ea"/>
              <a:cs typeface="+mn-cs"/>
            </a:rPr>
            <a:t>Case Analysis</a:t>
          </a:r>
          <a:endParaRPr lang="en-IN" sz="1400" b="0" i="0" kern="1200">
            <a:solidFill>
              <a:prstClr val="white"/>
            </a:solidFill>
            <a:latin typeface="Aptos Display" panose="020B0004020202020204" pitchFamily="34" charset="0"/>
            <a:ea typeface="+mn-ea"/>
            <a:cs typeface="+mn-cs"/>
          </a:endParaRPr>
        </a:p>
      </dsp:txBody>
      <dsp:txXfrm>
        <a:off x="217799" y="0"/>
        <a:ext cx="1491405" cy="427654"/>
      </dsp:txXfrm>
    </dsp:sp>
    <dsp:sp modelId="{95D95037-45F4-4915-8DCB-AEBB462F8140}">
      <dsp:nvSpPr>
        <dsp:cNvPr id="0" name=""/>
        <dsp:cNvSpPr/>
      </dsp:nvSpPr>
      <dsp:spPr>
        <a:xfrm>
          <a:off x="1648017" y="0"/>
          <a:ext cx="2093590" cy="427654"/>
        </a:xfrm>
        <a:prstGeom prst="chevron">
          <a:avLst/>
        </a:prstGeom>
        <a:solidFill>
          <a:srgbClr val="014FA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panose="020B0004020202020204" pitchFamily="34" charset="0"/>
              <a:ea typeface="+mn-ea"/>
              <a:cs typeface="+mn-cs"/>
            </a:rPr>
            <a:t>Decision Analysis</a:t>
          </a:r>
          <a:endParaRPr lang="en-IN" sz="1400" b="0" i="0" kern="1200">
            <a:solidFill>
              <a:prstClr val="white"/>
            </a:solidFill>
            <a:latin typeface="Aptos Display" panose="020B0004020202020204" pitchFamily="34" charset="0"/>
            <a:ea typeface="+mn-ea"/>
            <a:cs typeface="+mn-cs"/>
          </a:endParaRPr>
        </a:p>
      </dsp:txBody>
      <dsp:txXfrm>
        <a:off x="1861844" y="0"/>
        <a:ext cx="1665936" cy="427654"/>
      </dsp:txXfrm>
    </dsp:sp>
    <dsp:sp modelId="{67EE6421-B8F6-E240-AB50-33F6E75AA3CC}">
      <dsp:nvSpPr>
        <dsp:cNvPr id="0" name=""/>
        <dsp:cNvSpPr/>
      </dsp:nvSpPr>
      <dsp:spPr>
        <a:xfrm>
          <a:off x="3416860" y="0"/>
          <a:ext cx="210960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panose="020B0004020202020204" pitchFamily="34" charset="0"/>
              <a:ea typeface="+mn-ea"/>
              <a:cs typeface="+mn-cs"/>
            </a:rPr>
            <a:t>Challenges Ahead</a:t>
          </a:r>
        </a:p>
      </dsp:txBody>
      <dsp:txXfrm>
        <a:off x="3630687" y="0"/>
        <a:ext cx="1681950" cy="427654"/>
      </dsp:txXfrm>
    </dsp:sp>
    <dsp:sp modelId="{E3E39467-9B5C-D047-88C5-45725EE78DDC}">
      <dsp:nvSpPr>
        <dsp:cNvPr id="0" name=""/>
        <dsp:cNvSpPr/>
      </dsp:nvSpPr>
      <dsp:spPr>
        <a:xfrm>
          <a:off x="5252769" y="0"/>
          <a:ext cx="2567193" cy="427654"/>
        </a:xfrm>
        <a:prstGeom prst="chevron">
          <a:avLst/>
        </a:prstGeom>
        <a:solidFill>
          <a:srgbClr val="96C61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panose="020B0004020202020204" pitchFamily="34" charset="0"/>
              <a:ea typeface="+mn-ea"/>
              <a:cs typeface="+mn-cs"/>
            </a:rPr>
            <a:t>Insights and Solutions</a:t>
          </a:r>
        </a:p>
      </dsp:txBody>
      <dsp:txXfrm>
        <a:off x="5466596" y="0"/>
        <a:ext cx="2139539" cy="427654"/>
      </dsp:txXfrm>
    </dsp:sp>
    <dsp:sp modelId="{23B591B8-9202-C54E-9B66-1429AEDB7F3F}">
      <dsp:nvSpPr>
        <dsp:cNvPr id="0" name=""/>
        <dsp:cNvSpPr/>
      </dsp:nvSpPr>
      <dsp:spPr>
        <a:xfrm>
          <a:off x="7493896" y="0"/>
          <a:ext cx="301851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0" i="0" kern="1200">
              <a:solidFill>
                <a:prstClr val="white"/>
              </a:solidFill>
              <a:latin typeface="Aptos Display" panose="020B0004020202020204" pitchFamily="34" charset="0"/>
              <a:ea typeface="+mn-ea"/>
              <a:cs typeface="+mn-cs"/>
            </a:rPr>
            <a:t>Implementation and Feasibility</a:t>
          </a:r>
        </a:p>
      </dsp:txBody>
      <dsp:txXfrm>
        <a:off x="7707723" y="0"/>
        <a:ext cx="2590860" cy="427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4241-78E5-48FB-92AD-9E017D15B856}">
      <dsp:nvSpPr>
        <dsp:cNvPr id="0" name=""/>
        <dsp:cNvSpPr/>
      </dsp:nvSpPr>
      <dsp:spPr>
        <a:xfrm>
          <a:off x="3972" y="0"/>
          <a:ext cx="1919059"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Case</a:t>
          </a:r>
          <a:r>
            <a:rPr lang="en-US" sz="1400" b="0" i="0" kern="1200">
              <a:solidFill>
                <a:schemeClr val="tx1"/>
              </a:solidFill>
              <a:latin typeface="Aptos Display"/>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sp:txBody>
      <dsp:txXfrm>
        <a:off x="217799" y="0"/>
        <a:ext cx="1491405" cy="427654"/>
      </dsp:txXfrm>
    </dsp:sp>
    <dsp:sp modelId="{95D95037-45F4-4915-8DCB-AEBB462F8140}">
      <dsp:nvSpPr>
        <dsp:cNvPr id="0" name=""/>
        <dsp:cNvSpPr/>
      </dsp:nvSpPr>
      <dsp:spPr>
        <a:xfrm>
          <a:off x="1648017" y="0"/>
          <a:ext cx="2093590"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US" sz="1400" b="0" i="0" kern="1200">
              <a:solidFill>
                <a:prstClr val="white"/>
              </a:solidFill>
              <a:latin typeface="Aptos Display"/>
              <a:ea typeface="+mn-ea"/>
              <a:cs typeface="+mn-cs"/>
            </a:rPr>
            <a:t>Decision</a:t>
          </a:r>
          <a:r>
            <a:rPr lang="en-US" sz="1400" b="0" i="0" kern="1200">
              <a:solidFill>
                <a:prstClr val="black"/>
              </a:solidFill>
              <a:latin typeface="Aptos Display"/>
              <a:ea typeface="+mn-ea"/>
              <a:cs typeface="+mn-cs"/>
            </a:rPr>
            <a:t> </a:t>
          </a:r>
          <a:r>
            <a:rPr lang="en-US" sz="1400" b="0" i="0" kern="1200">
              <a:solidFill>
                <a:prstClr val="white"/>
              </a:solidFill>
              <a:latin typeface="Aptos Display"/>
              <a:ea typeface="+mn-ea"/>
              <a:cs typeface="+mn-cs"/>
            </a:rPr>
            <a:t>Analysis</a:t>
          </a:r>
          <a:endParaRPr lang="en-IN" sz="1400" b="0" i="0" kern="1200">
            <a:solidFill>
              <a:prstClr val="white"/>
            </a:solidFill>
            <a:latin typeface="Aptos Display"/>
            <a:ea typeface="+mn-ea"/>
            <a:cs typeface="+mn-cs"/>
          </a:endParaRPr>
        </a:p>
      </dsp:txBody>
      <dsp:txXfrm>
        <a:off x="1861844" y="0"/>
        <a:ext cx="1665936" cy="427654"/>
      </dsp:txXfrm>
    </dsp:sp>
    <dsp:sp modelId="{67EE6421-B8F6-E240-AB50-33F6E75AA3CC}">
      <dsp:nvSpPr>
        <dsp:cNvPr id="0" name=""/>
        <dsp:cNvSpPr/>
      </dsp:nvSpPr>
      <dsp:spPr>
        <a:xfrm>
          <a:off x="3416860" y="0"/>
          <a:ext cx="2109604"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Challenges</a:t>
          </a:r>
          <a:r>
            <a:rPr lang="en-GB" sz="1400" b="0" i="0" kern="1200">
              <a:solidFill>
                <a:prstClr val="black"/>
              </a:solidFill>
              <a:latin typeface="Aptos Display"/>
              <a:ea typeface="+mn-ea"/>
              <a:cs typeface="+mn-cs"/>
            </a:rPr>
            <a:t> </a:t>
          </a:r>
          <a:r>
            <a:rPr lang="en-GB" sz="1400" b="0" i="0" kern="1200">
              <a:solidFill>
                <a:prstClr val="white"/>
              </a:solidFill>
              <a:latin typeface="Aptos Display"/>
              <a:ea typeface="+mn-ea"/>
              <a:cs typeface="+mn-cs"/>
            </a:rPr>
            <a:t>Ahead</a:t>
          </a:r>
        </a:p>
      </dsp:txBody>
      <dsp:txXfrm>
        <a:off x="3630687" y="0"/>
        <a:ext cx="1681950" cy="427654"/>
      </dsp:txXfrm>
    </dsp:sp>
    <dsp:sp modelId="{E3E39467-9B5C-D047-88C5-45725EE78DDC}">
      <dsp:nvSpPr>
        <dsp:cNvPr id="0" name=""/>
        <dsp:cNvSpPr/>
      </dsp:nvSpPr>
      <dsp:spPr>
        <a:xfrm>
          <a:off x="5252769" y="0"/>
          <a:ext cx="2567193" cy="427654"/>
        </a:xfrm>
        <a:prstGeom prst="chevron">
          <a:avLst/>
        </a:prstGeom>
        <a:solidFill>
          <a:srgbClr val="014FA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ClrTx/>
            <a:buSzTx/>
            <a:buFontTx/>
            <a:buNone/>
          </a:pPr>
          <a:r>
            <a:rPr lang="en-GB" sz="1400" b="0" i="0" kern="1200">
              <a:solidFill>
                <a:prstClr val="white"/>
              </a:solidFill>
              <a:latin typeface="Aptos Display"/>
              <a:ea typeface="+mn-ea"/>
              <a:cs typeface="+mn-cs"/>
            </a:rPr>
            <a:t>Insights and Solutions</a:t>
          </a:r>
        </a:p>
      </dsp:txBody>
      <dsp:txXfrm>
        <a:off x="5466596" y="0"/>
        <a:ext cx="2139539" cy="427654"/>
      </dsp:txXfrm>
    </dsp:sp>
    <dsp:sp modelId="{23B591B8-9202-C54E-9B66-1429AEDB7F3F}">
      <dsp:nvSpPr>
        <dsp:cNvPr id="0" name=""/>
        <dsp:cNvSpPr/>
      </dsp:nvSpPr>
      <dsp:spPr>
        <a:xfrm>
          <a:off x="7493896" y="0"/>
          <a:ext cx="3018514" cy="427654"/>
        </a:xfrm>
        <a:prstGeom prst="chevron">
          <a:avLst/>
        </a:prstGeom>
        <a:solidFill>
          <a:srgbClr val="96C61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0" i="0" kern="1200">
              <a:solidFill>
                <a:prstClr val="black"/>
              </a:solidFill>
              <a:latin typeface="Aptos Display"/>
              <a:ea typeface="+mn-ea"/>
              <a:cs typeface="+mn-cs"/>
            </a:rPr>
            <a:t>Implementation and Feasibility</a:t>
          </a:r>
        </a:p>
      </dsp:txBody>
      <dsp:txXfrm>
        <a:off x="7707723" y="0"/>
        <a:ext cx="2590860" cy="4276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A2FF7-1F24-7045-A7BE-48168CD35536}"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78F74-34D8-1344-B110-C760E44C81AF}" type="slidenum">
              <a:rPr lang="en-US" smtClean="0"/>
              <a:t>‹#›</a:t>
            </a:fld>
            <a:endParaRPr lang="en-US"/>
          </a:p>
        </p:txBody>
      </p:sp>
    </p:spTree>
    <p:extLst>
      <p:ext uri="{BB962C8B-B14F-4D97-AF65-F5344CB8AC3E}">
        <p14:creationId xmlns:p14="http://schemas.microsoft.com/office/powerpoint/2010/main" val="178424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578F74-34D8-1344-B110-C760E44C81AF}" type="slidenum">
              <a:rPr lang="en-US" smtClean="0"/>
              <a:t>2</a:t>
            </a:fld>
            <a:endParaRPr lang="en-US"/>
          </a:p>
        </p:txBody>
      </p:sp>
    </p:spTree>
    <p:extLst>
      <p:ext uri="{BB962C8B-B14F-4D97-AF65-F5344CB8AC3E}">
        <p14:creationId xmlns:p14="http://schemas.microsoft.com/office/powerpoint/2010/main" val="43525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578F74-34D8-1344-B110-C760E44C81AF}" type="slidenum">
              <a:rPr lang="en-US" smtClean="0"/>
              <a:t>3</a:t>
            </a:fld>
            <a:endParaRPr lang="en-US"/>
          </a:p>
        </p:txBody>
      </p:sp>
    </p:spTree>
    <p:extLst>
      <p:ext uri="{BB962C8B-B14F-4D97-AF65-F5344CB8AC3E}">
        <p14:creationId xmlns:p14="http://schemas.microsoft.com/office/powerpoint/2010/main" val="99394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578F74-34D8-1344-B110-C760E44C81AF}" type="slidenum">
              <a:rPr lang="en-US" smtClean="0"/>
              <a:t>4</a:t>
            </a:fld>
            <a:endParaRPr lang="en-US"/>
          </a:p>
        </p:txBody>
      </p:sp>
    </p:spTree>
    <p:extLst>
      <p:ext uri="{BB962C8B-B14F-4D97-AF65-F5344CB8AC3E}">
        <p14:creationId xmlns:p14="http://schemas.microsoft.com/office/powerpoint/2010/main" val="396831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578F74-34D8-1344-B110-C760E44C81AF}" type="slidenum">
              <a:rPr lang="en-US" smtClean="0"/>
              <a:t>5</a:t>
            </a:fld>
            <a:endParaRPr lang="en-US"/>
          </a:p>
        </p:txBody>
      </p:sp>
    </p:spTree>
    <p:extLst>
      <p:ext uri="{BB962C8B-B14F-4D97-AF65-F5344CB8AC3E}">
        <p14:creationId xmlns:p14="http://schemas.microsoft.com/office/powerpoint/2010/main" val="18438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578F74-34D8-1344-B110-C760E44C81AF}" type="slidenum">
              <a:rPr lang="en-US" smtClean="0"/>
              <a:t>6</a:t>
            </a:fld>
            <a:endParaRPr lang="en-US"/>
          </a:p>
        </p:txBody>
      </p:sp>
    </p:spTree>
    <p:extLst>
      <p:ext uri="{BB962C8B-B14F-4D97-AF65-F5344CB8AC3E}">
        <p14:creationId xmlns:p14="http://schemas.microsoft.com/office/powerpoint/2010/main" val="231159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67E1-7BB9-CBAA-3188-21E5D7036E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2FCC8C-80DB-1A2E-1594-871F093431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C225DE-6122-F8BF-ACCE-2BB90CBE2379}"/>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6E2309F3-0298-15E0-D4F9-08059C0370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F3662E-C02F-35B9-53AC-4FD0068A7B4C}"/>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210099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6E69-BF50-3CFE-BB37-926CCB760A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8884B4-EC75-F70E-F927-00F2DC3B96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2BBDBD-022A-6822-3265-F64073600DB7}"/>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C7977905-BBAA-A92F-0FC0-3162E30839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68EC0D-11E5-81FC-92EE-D45859153C43}"/>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383104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F3615-18C4-10FB-E4D0-6FD485190C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AF2568-FE40-5A01-7B66-B42AB9F03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FA217A-FE38-E127-0158-281831E73272}"/>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B31DF727-E8E0-DDF0-CFE4-A86D73BB23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649CA9-3655-68E5-A96F-7391D74B7DD6}"/>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1866112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A652-DC0D-5D37-0E6E-3CA1DF8B1F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01D6AD-A2D9-7054-4EA6-1CBC946B64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ED3333-5382-A0C5-C07E-87B67BBF58A2}"/>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90684E79-924F-5AE4-9111-CFBDF12B3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EA969D-1562-4297-D089-C990989F52E4}"/>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20236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AE17-4C57-C977-F3DD-E0954B4124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AB077F-4401-6342-8A2F-F3BB24913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A652A4-B711-67EF-E911-773182CC33CC}"/>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A96A2CA8-708C-9B58-678C-78C004E6E3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6480B8-8649-B530-F638-813F44D505A6}"/>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2862788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F529-710C-89B8-CC19-2DAFAAC3FC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853764-0FD2-F7C1-8431-ED8E849E3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0531F3-F029-2F2C-4241-177165AD9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B0B274-13E0-C9E7-74B3-0AE730ABE996}"/>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6" name="Footer Placeholder 5">
            <a:extLst>
              <a:ext uri="{FF2B5EF4-FFF2-40B4-BE49-F238E27FC236}">
                <a16:creationId xmlns:a16="http://schemas.microsoft.com/office/drawing/2014/main" id="{56C71F3E-C6F1-BE15-4F92-F78720EC4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2B5376-F605-A5E5-5365-F13DEC94B0D5}"/>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152878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DF9-B5CA-26AD-D9AB-9AAFDD6084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5E977B-05E6-7119-EEAC-2DE900DEB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16BAC1-119B-4904-55D8-6223131666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26BCF7-FF24-82D7-A972-2CE97A08EA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5B69EC-6A68-C826-5455-6E29818C8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6B9238-E853-297C-B09E-2A9EF1010FAD}"/>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8" name="Footer Placeholder 7">
            <a:extLst>
              <a:ext uri="{FF2B5EF4-FFF2-40B4-BE49-F238E27FC236}">
                <a16:creationId xmlns:a16="http://schemas.microsoft.com/office/drawing/2014/main" id="{3F8F6801-6976-E159-D3FA-A7E30316CD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193ED1-E565-77B5-0B8E-9D76CBAB6045}"/>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62357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270A-0131-53A3-8E8B-EBDD12D4F0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376B95-EEAB-003B-79E6-DD965150AFD1}"/>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4" name="Footer Placeholder 3">
            <a:extLst>
              <a:ext uri="{FF2B5EF4-FFF2-40B4-BE49-F238E27FC236}">
                <a16:creationId xmlns:a16="http://schemas.microsoft.com/office/drawing/2014/main" id="{6EB9E1E1-3FBF-166F-E373-6765BCCB86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E72B98-1BE2-7F05-49A3-A6BC8D58CFC7}"/>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337663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C64-1DD8-9A38-5140-B015F56CB332}"/>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3" name="Footer Placeholder 2">
            <a:extLst>
              <a:ext uri="{FF2B5EF4-FFF2-40B4-BE49-F238E27FC236}">
                <a16:creationId xmlns:a16="http://schemas.microsoft.com/office/drawing/2014/main" id="{DA20440E-7975-DA9E-EB51-6E8DB331FD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673935-16B7-57D1-DA6D-E925419333CD}"/>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40558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F591-E93F-C8DF-1761-BF5E1EAF89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C06926-C112-52DE-4B36-8E20729A7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C248DD-5E3B-9669-27D4-8E38F0363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0CE11-DC9C-67C7-9F56-20B2BBC4F92D}"/>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6" name="Footer Placeholder 5">
            <a:extLst>
              <a:ext uri="{FF2B5EF4-FFF2-40B4-BE49-F238E27FC236}">
                <a16:creationId xmlns:a16="http://schemas.microsoft.com/office/drawing/2014/main" id="{35189848-C073-FF56-2A4F-4FD84F97B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2B8024-01E8-C62F-CD7A-8B9B6DEA56C9}"/>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261773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48C4-EAAE-31B3-28D8-B5960369A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C13688-C508-370B-6355-F010C3956B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26B474-BEE6-F034-7271-5CEBD25F3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ADBDA-FC11-9898-8EFC-55FBDC4482C9}"/>
              </a:ext>
            </a:extLst>
          </p:cNvPr>
          <p:cNvSpPr>
            <a:spLocks noGrp="1"/>
          </p:cNvSpPr>
          <p:nvPr>
            <p:ph type="dt" sz="half" idx="10"/>
          </p:nvPr>
        </p:nvSpPr>
        <p:spPr/>
        <p:txBody>
          <a:bodyPr/>
          <a:lstStyle/>
          <a:p>
            <a:fld id="{03AD7A73-9082-4D14-A3E0-2811013EE1CD}" type="datetimeFigureOut">
              <a:rPr lang="en-IN" smtClean="0"/>
              <a:t>31/10/23</a:t>
            </a:fld>
            <a:endParaRPr lang="en-IN"/>
          </a:p>
        </p:txBody>
      </p:sp>
      <p:sp>
        <p:nvSpPr>
          <p:cNvPr id="6" name="Footer Placeholder 5">
            <a:extLst>
              <a:ext uri="{FF2B5EF4-FFF2-40B4-BE49-F238E27FC236}">
                <a16:creationId xmlns:a16="http://schemas.microsoft.com/office/drawing/2014/main" id="{A545C54D-A494-7A47-7137-94440517E1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72664C-B77F-5EF1-5CBC-5AAAAC24BF52}"/>
              </a:ext>
            </a:extLst>
          </p:cNvPr>
          <p:cNvSpPr>
            <a:spLocks noGrp="1"/>
          </p:cNvSpPr>
          <p:nvPr>
            <p:ph type="sldNum" sz="quarter" idx="12"/>
          </p:nvPr>
        </p:nvSpPr>
        <p:spPr/>
        <p:txBody>
          <a:bodyPr/>
          <a:lstStyle/>
          <a:p>
            <a:fld id="{D57677C7-FE74-47BE-91D5-A0B2347693E2}" type="slidenum">
              <a:rPr lang="en-IN" smtClean="0"/>
              <a:t>‹#›</a:t>
            </a:fld>
            <a:endParaRPr lang="en-IN"/>
          </a:p>
        </p:txBody>
      </p:sp>
    </p:spTree>
    <p:extLst>
      <p:ext uri="{BB962C8B-B14F-4D97-AF65-F5344CB8AC3E}">
        <p14:creationId xmlns:p14="http://schemas.microsoft.com/office/powerpoint/2010/main" val="1005022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6BD22C-460D-0F66-7D36-44BD164AEC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8E27F4-856B-5876-7745-3CC96BC8D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521A4B-99B9-75F9-7236-9968C321D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D7A73-9082-4D14-A3E0-2811013EE1CD}" type="datetimeFigureOut">
              <a:rPr lang="en-IN" smtClean="0"/>
              <a:t>31/10/23</a:t>
            </a:fld>
            <a:endParaRPr lang="en-IN"/>
          </a:p>
        </p:txBody>
      </p:sp>
      <p:sp>
        <p:nvSpPr>
          <p:cNvPr id="5" name="Footer Placeholder 4">
            <a:extLst>
              <a:ext uri="{FF2B5EF4-FFF2-40B4-BE49-F238E27FC236}">
                <a16:creationId xmlns:a16="http://schemas.microsoft.com/office/drawing/2014/main" id="{4FE9F23A-D448-E071-A21A-8BFF56D3E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46AFE6-5297-861E-F0DA-04A9E3A2D1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677C7-FE74-47BE-91D5-A0B2347693E2}" type="slidenum">
              <a:rPr lang="en-IN" smtClean="0"/>
              <a:t>‹#›</a:t>
            </a:fld>
            <a:endParaRPr lang="en-IN"/>
          </a:p>
        </p:txBody>
      </p:sp>
    </p:spTree>
    <p:extLst>
      <p:ext uri="{BB962C8B-B14F-4D97-AF65-F5344CB8AC3E}">
        <p14:creationId xmlns:p14="http://schemas.microsoft.com/office/powerpoint/2010/main" val="907251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chart" Target="../charts/chart2.xml"/><Relationship Id="rId5" Type="http://schemas.openxmlformats.org/officeDocument/2006/relationships/diagramQuickStyle" Target="../diagrams/quickStyle1.xml"/><Relationship Id="rId10" Type="http://schemas.openxmlformats.org/officeDocument/2006/relationships/chart" Target="../charts/chart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0.png"/><Relationship Id="rId5" Type="http://schemas.openxmlformats.org/officeDocument/2006/relationships/diagramQuickStyle" Target="../diagrams/quickStyle2.xml"/><Relationship Id="rId10" Type="http://schemas.openxmlformats.org/officeDocument/2006/relationships/image" Target="../media/image9.png"/><Relationship Id="rId4" Type="http://schemas.openxmlformats.org/officeDocument/2006/relationships/diagramLayout" Target="../diagrams/layout2.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7.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diagramData" Target="../diagrams/data4.xml"/><Relationship Id="rId21" Type="http://schemas.openxmlformats.org/officeDocument/2006/relationships/image" Target="../media/image32.png"/><Relationship Id="rId7" Type="http://schemas.microsoft.com/office/2007/relationships/diagramDrawing" Target="../diagrams/drawing4.xml"/><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diagramQuickStyle" Target="../diagrams/quickStyle4.xml"/><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diagramLayout" Target="../diagrams/layout4.xml"/><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41.png"/><Relationship Id="rId5" Type="http://schemas.openxmlformats.org/officeDocument/2006/relationships/diagramQuickStyle" Target="../diagrams/quickStyle5.xml"/><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81;p13">
            <a:extLst>
              <a:ext uri="{FF2B5EF4-FFF2-40B4-BE49-F238E27FC236}">
                <a16:creationId xmlns:a16="http://schemas.microsoft.com/office/drawing/2014/main" id="{FEA8F21D-F76C-8ED1-5CCE-B13FCA1C40AA}"/>
              </a:ext>
            </a:extLst>
          </p:cNvPr>
          <p:cNvSpPr txBox="1">
            <a:spLocks/>
          </p:cNvSpPr>
          <p:nvPr/>
        </p:nvSpPr>
        <p:spPr>
          <a:xfrm>
            <a:off x="3328816" y="2935904"/>
            <a:ext cx="5098937" cy="492443"/>
          </a:xfrm>
          <a:prstGeom prst="rect">
            <a:avLst/>
          </a:prstGeom>
          <a:solidFill>
            <a:srgbClr val="014FA1"/>
          </a:solidFill>
          <a:ln w="25400" cap="flat">
            <a:noFill/>
            <a:prstDash val="solid"/>
            <a:round/>
          </a:ln>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0">
              <a:lnSpc>
                <a:spcPct val="100000"/>
              </a:lnSpc>
              <a:spcBef>
                <a:spcPct val="0"/>
              </a:spcBef>
              <a:spcAft>
                <a:spcPts val="0"/>
              </a:spcAft>
              <a:buClrTx/>
              <a:buSzTx/>
              <a:buFontTx/>
              <a:buNone/>
              <a:tabLst/>
              <a:defRPr/>
            </a:pPr>
            <a:r>
              <a:rPr kumimoji="0" lang="en-IN" sz="32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sym typeface="Arial"/>
              </a:rPr>
              <a:t>TEAM DUMBLEDORKS</a:t>
            </a:r>
          </a:p>
        </p:txBody>
      </p:sp>
      <p:pic>
        <p:nvPicPr>
          <p:cNvPr id="7" name="Picture 6">
            <a:extLst>
              <a:ext uri="{FF2B5EF4-FFF2-40B4-BE49-F238E27FC236}">
                <a16:creationId xmlns:a16="http://schemas.microsoft.com/office/drawing/2014/main" id="{E3382629-D271-9B89-35C0-BA044D7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79" y="378502"/>
            <a:ext cx="2267810" cy="759833"/>
          </a:xfrm>
          <a:prstGeom prst="rect">
            <a:avLst/>
          </a:prstGeom>
        </p:spPr>
      </p:pic>
      <p:sp>
        <p:nvSpPr>
          <p:cNvPr id="9" name="Rectangle 8">
            <a:extLst>
              <a:ext uri="{FF2B5EF4-FFF2-40B4-BE49-F238E27FC236}">
                <a16:creationId xmlns:a16="http://schemas.microsoft.com/office/drawing/2014/main" id="{5F03B57A-58CF-79DA-2EB4-4DE028ACF437}"/>
              </a:ext>
            </a:extLst>
          </p:cNvPr>
          <p:cNvSpPr/>
          <p:nvPr/>
        </p:nvSpPr>
        <p:spPr>
          <a:xfrm>
            <a:off x="232693" y="241810"/>
            <a:ext cx="11726614" cy="637438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3272EA8F-0AE1-22BD-FDE2-81C82BDA14E3}"/>
              </a:ext>
            </a:extLst>
          </p:cNvPr>
          <p:cNvPicPr>
            <a:picLocks noChangeAspect="1"/>
          </p:cNvPicPr>
          <p:nvPr/>
        </p:nvPicPr>
        <p:blipFill rotWithShape="1">
          <a:blip r:embed="rId3"/>
          <a:srcRect l="31265" t="19376" r="32009" b="37458"/>
          <a:stretch/>
        </p:blipFill>
        <p:spPr>
          <a:xfrm>
            <a:off x="3458933" y="3616672"/>
            <a:ext cx="1179766" cy="1386646"/>
          </a:xfrm>
          <a:prstGeom prst="rect">
            <a:avLst/>
          </a:prstGeom>
          <a:effectLst>
            <a:outerShdw blurRad="292100" dist="139700" dir="2700000" algn="tl" rotWithShape="0">
              <a:prstClr val="black">
                <a:alpha val="65000"/>
              </a:prstClr>
            </a:outerShdw>
          </a:effectLst>
        </p:spPr>
      </p:pic>
      <p:sp>
        <p:nvSpPr>
          <p:cNvPr id="16" name="TextBox 15">
            <a:extLst>
              <a:ext uri="{FF2B5EF4-FFF2-40B4-BE49-F238E27FC236}">
                <a16:creationId xmlns:a16="http://schemas.microsoft.com/office/drawing/2014/main" id="{EEEB2E5D-49EC-37FD-4FD0-8F0153FA136B}"/>
              </a:ext>
            </a:extLst>
          </p:cNvPr>
          <p:cNvSpPr txBox="1"/>
          <p:nvPr/>
        </p:nvSpPr>
        <p:spPr>
          <a:xfrm>
            <a:off x="3328816" y="5076391"/>
            <a:ext cx="1440000" cy="2923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1000" b="1"/>
            </a:lvl1pPr>
          </a:lstStyle>
          <a:p>
            <a:r>
              <a:rPr lang="en-US" sz="1300" dirty="0">
                <a:solidFill>
                  <a:schemeClr val="bg1"/>
                </a:solidFill>
              </a:rPr>
              <a:t>Raghav Arora</a:t>
            </a:r>
            <a:endParaRPr lang="en-IN" sz="1300" dirty="0">
              <a:solidFill>
                <a:schemeClr val="bg1"/>
              </a:solidFill>
            </a:endParaRPr>
          </a:p>
        </p:txBody>
      </p:sp>
      <p:pic>
        <p:nvPicPr>
          <p:cNvPr id="2" name="Picture 1">
            <a:extLst>
              <a:ext uri="{FF2B5EF4-FFF2-40B4-BE49-F238E27FC236}">
                <a16:creationId xmlns:a16="http://schemas.microsoft.com/office/drawing/2014/main" id="{9B15DA31-2424-B586-35D3-0FB38A028314}"/>
              </a:ext>
            </a:extLst>
          </p:cNvPr>
          <p:cNvPicPr>
            <a:picLocks noChangeAspect="1"/>
          </p:cNvPicPr>
          <p:nvPr/>
        </p:nvPicPr>
        <p:blipFill>
          <a:blip r:embed="rId4"/>
          <a:stretch>
            <a:fillRect/>
          </a:stretch>
        </p:blipFill>
        <p:spPr>
          <a:xfrm>
            <a:off x="9756396" y="286935"/>
            <a:ext cx="2105225" cy="942965"/>
          </a:xfrm>
          <a:prstGeom prst="rect">
            <a:avLst/>
          </a:prstGeom>
        </p:spPr>
      </p:pic>
      <p:pic>
        <p:nvPicPr>
          <p:cNvPr id="3" name="Picture 2">
            <a:extLst>
              <a:ext uri="{FF2B5EF4-FFF2-40B4-BE49-F238E27FC236}">
                <a16:creationId xmlns:a16="http://schemas.microsoft.com/office/drawing/2014/main" id="{8F5BC663-D53C-B73D-984C-08E4B3C076E8}"/>
              </a:ext>
            </a:extLst>
          </p:cNvPr>
          <p:cNvPicPr>
            <a:picLocks noChangeAspect="1"/>
          </p:cNvPicPr>
          <p:nvPr/>
        </p:nvPicPr>
        <p:blipFill>
          <a:blip r:embed="rId5"/>
          <a:stretch>
            <a:fillRect/>
          </a:stretch>
        </p:blipFill>
        <p:spPr>
          <a:xfrm>
            <a:off x="5234999" y="3616672"/>
            <a:ext cx="1179766" cy="1405251"/>
          </a:xfrm>
          <a:prstGeom prst="rect">
            <a:avLst/>
          </a:prstGeom>
          <a:effectLst>
            <a:outerShdw blurRad="292100" dist="139700" dir="2700000" algn="tl" rotWithShape="0">
              <a:prstClr val="black">
                <a:alpha val="65000"/>
              </a:prstClr>
            </a:outerShdw>
          </a:effectLst>
        </p:spPr>
      </p:pic>
      <p:pic>
        <p:nvPicPr>
          <p:cNvPr id="4" name="Picture 3">
            <a:extLst>
              <a:ext uri="{FF2B5EF4-FFF2-40B4-BE49-F238E27FC236}">
                <a16:creationId xmlns:a16="http://schemas.microsoft.com/office/drawing/2014/main" id="{5679BC3E-9381-A058-F5E0-11BAF571DBC5}"/>
              </a:ext>
            </a:extLst>
          </p:cNvPr>
          <p:cNvPicPr>
            <a:picLocks noChangeAspect="1"/>
          </p:cNvPicPr>
          <p:nvPr/>
        </p:nvPicPr>
        <p:blipFill>
          <a:blip r:embed="rId6"/>
          <a:stretch>
            <a:fillRect/>
          </a:stretch>
        </p:blipFill>
        <p:spPr>
          <a:xfrm>
            <a:off x="3484440" y="712934"/>
            <a:ext cx="4669659" cy="2107740"/>
          </a:xfrm>
          <a:prstGeom prst="rect">
            <a:avLst/>
          </a:prstGeom>
        </p:spPr>
      </p:pic>
      <p:sp>
        <p:nvSpPr>
          <p:cNvPr id="10" name="TextBox 9">
            <a:extLst>
              <a:ext uri="{FF2B5EF4-FFF2-40B4-BE49-F238E27FC236}">
                <a16:creationId xmlns:a16="http://schemas.microsoft.com/office/drawing/2014/main" id="{45E5F989-24E8-2BDD-20C3-C42233CA620F}"/>
              </a:ext>
            </a:extLst>
          </p:cNvPr>
          <p:cNvSpPr txBox="1"/>
          <p:nvPr/>
        </p:nvSpPr>
        <p:spPr>
          <a:xfrm>
            <a:off x="5150312" y="5104694"/>
            <a:ext cx="1440000" cy="2923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1000" b="1"/>
            </a:lvl1pPr>
          </a:lstStyle>
          <a:p>
            <a:r>
              <a:rPr lang="en-US" sz="1300" dirty="0">
                <a:solidFill>
                  <a:schemeClr val="bg1"/>
                </a:solidFill>
              </a:rPr>
              <a:t>Pooja Sharma</a:t>
            </a:r>
            <a:endParaRPr lang="en-IN" sz="1300" dirty="0">
              <a:solidFill>
                <a:schemeClr val="bg1"/>
              </a:solidFill>
            </a:endParaRPr>
          </a:p>
        </p:txBody>
      </p:sp>
      <p:sp>
        <p:nvSpPr>
          <p:cNvPr id="12" name="TextBox 11">
            <a:extLst>
              <a:ext uri="{FF2B5EF4-FFF2-40B4-BE49-F238E27FC236}">
                <a16:creationId xmlns:a16="http://schemas.microsoft.com/office/drawing/2014/main" id="{33272B36-85FD-D7AD-613B-8700FBC5D4AF}"/>
              </a:ext>
            </a:extLst>
          </p:cNvPr>
          <p:cNvSpPr txBox="1"/>
          <p:nvPr/>
        </p:nvSpPr>
        <p:spPr>
          <a:xfrm>
            <a:off x="6943052" y="5119153"/>
            <a:ext cx="1440000" cy="292388"/>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1000" b="1"/>
            </a:lvl1pPr>
          </a:lstStyle>
          <a:p>
            <a:r>
              <a:rPr lang="en-US" sz="1300" dirty="0">
                <a:solidFill>
                  <a:schemeClr val="bg1"/>
                </a:solidFill>
              </a:rPr>
              <a:t>Shreya Sharma</a:t>
            </a:r>
            <a:endParaRPr lang="en-IN" sz="1300" dirty="0">
              <a:solidFill>
                <a:schemeClr val="bg1"/>
              </a:solidFill>
            </a:endParaRPr>
          </a:p>
        </p:txBody>
      </p:sp>
      <p:pic>
        <p:nvPicPr>
          <p:cNvPr id="5" name="Picture 4">
            <a:extLst>
              <a:ext uri="{FF2B5EF4-FFF2-40B4-BE49-F238E27FC236}">
                <a16:creationId xmlns:a16="http://schemas.microsoft.com/office/drawing/2014/main" id="{43E9DBF0-6C13-704A-DF76-5DF2E08FCDFA}"/>
              </a:ext>
            </a:extLst>
          </p:cNvPr>
          <p:cNvPicPr>
            <a:picLocks noChangeAspect="1"/>
          </p:cNvPicPr>
          <p:nvPr/>
        </p:nvPicPr>
        <p:blipFill rotWithShape="1">
          <a:blip r:embed="rId7"/>
          <a:srcRect l="18739" r="24229" b="32967"/>
          <a:stretch/>
        </p:blipFill>
        <p:spPr>
          <a:xfrm>
            <a:off x="7044621" y="3635278"/>
            <a:ext cx="1179766" cy="1386645"/>
          </a:xfrm>
          <a:prstGeom prst="rect">
            <a:avLst/>
          </a:prstGeom>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168202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2D11EC-D61B-C7ED-A8DD-EC1315328916}"/>
              </a:ext>
            </a:extLst>
          </p:cNvPr>
          <p:cNvGraphicFramePr/>
          <p:nvPr>
            <p:extLst>
              <p:ext uri="{D42A27DB-BD31-4B8C-83A1-F6EECF244321}">
                <p14:modId xmlns:p14="http://schemas.microsoft.com/office/powerpoint/2010/main" val="2942358904"/>
              </p:ext>
            </p:extLst>
          </p:nvPr>
        </p:nvGraphicFramePr>
        <p:xfrm>
          <a:off x="1128444" y="145163"/>
          <a:ext cx="10516383" cy="42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5" name="Straight Connector 84">
            <a:extLst>
              <a:ext uri="{FF2B5EF4-FFF2-40B4-BE49-F238E27FC236}">
                <a16:creationId xmlns:a16="http://schemas.microsoft.com/office/drawing/2014/main" id="{BAD69EE0-49DE-5A44-4386-9D5D0291DE45}"/>
              </a:ext>
            </a:extLst>
          </p:cNvPr>
          <p:cNvCxnSpPr>
            <a:cxnSpLocks/>
          </p:cNvCxnSpPr>
          <p:nvPr/>
        </p:nvCxnSpPr>
        <p:spPr>
          <a:xfrm flipV="1">
            <a:off x="4509572" y="682822"/>
            <a:ext cx="0" cy="5531099"/>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D8F02-D3B8-7E72-17C0-095C9240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0964"/>
            <a:ext cx="1128445" cy="378086"/>
          </a:xfrm>
          <a:prstGeom prst="rect">
            <a:avLst/>
          </a:prstGeom>
        </p:spPr>
      </p:pic>
      <p:cxnSp>
        <p:nvCxnSpPr>
          <p:cNvPr id="27" name="Straight Connector 26">
            <a:extLst>
              <a:ext uri="{FF2B5EF4-FFF2-40B4-BE49-F238E27FC236}">
                <a16:creationId xmlns:a16="http://schemas.microsoft.com/office/drawing/2014/main" id="{23BC7BC4-6A4E-11A3-2836-DCAB2782CCB2}"/>
              </a:ext>
            </a:extLst>
          </p:cNvPr>
          <p:cNvCxnSpPr>
            <a:cxnSpLocks/>
          </p:cNvCxnSpPr>
          <p:nvPr/>
        </p:nvCxnSpPr>
        <p:spPr>
          <a:xfrm>
            <a:off x="0" y="682822"/>
            <a:ext cx="12291152" cy="0"/>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F40D1BD-717E-42E6-C999-64A5EDD73F5A}"/>
              </a:ext>
            </a:extLst>
          </p:cNvPr>
          <p:cNvSpPr txBox="1"/>
          <p:nvPr/>
        </p:nvSpPr>
        <p:spPr>
          <a:xfrm>
            <a:off x="8331447" y="-1082819"/>
            <a:ext cx="5817088" cy="276999"/>
          </a:xfrm>
          <a:prstGeom prst="rect">
            <a:avLst/>
          </a:prstGeom>
          <a:noFill/>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000000"/>
                </a:solidFill>
                <a:ea typeface="+mn-lt"/>
                <a:cs typeface="+mn-lt"/>
              </a:rPr>
              <a:t>Case Analysis (after outsourcing)</a:t>
            </a:r>
          </a:p>
        </p:txBody>
      </p:sp>
      <p:sp>
        <p:nvSpPr>
          <p:cNvPr id="15" name="Rounded Rectangle 71">
            <a:extLst>
              <a:ext uri="{FF2B5EF4-FFF2-40B4-BE49-F238E27FC236}">
                <a16:creationId xmlns:a16="http://schemas.microsoft.com/office/drawing/2014/main" id="{851CD783-7A74-3821-5597-FE25396902A2}"/>
              </a:ext>
            </a:extLst>
          </p:cNvPr>
          <p:cNvSpPr/>
          <p:nvPr/>
        </p:nvSpPr>
        <p:spPr>
          <a:xfrm>
            <a:off x="108162" y="758780"/>
            <a:ext cx="4222923" cy="250583"/>
          </a:xfrm>
          <a:prstGeom prst="roundRect">
            <a:avLst/>
          </a:prstGeom>
          <a:solidFill>
            <a:srgbClr val="014FA1"/>
          </a:solidFill>
          <a:ln>
            <a:solidFill>
              <a:srgbClr val="96C61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Arial" panose="020B0604020202020204" pitchFamily="34" charset="0"/>
                <a:cs typeface="Arial" panose="020B0604020202020204" pitchFamily="34" charset="0"/>
              </a:rPr>
              <a:t>Spa and Salon Business Overview</a:t>
            </a:r>
            <a:endParaRPr kumimoji="0" lang="en-US"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a:extLst>
              <a:ext uri="{FF2B5EF4-FFF2-40B4-BE49-F238E27FC236}">
                <a16:creationId xmlns:a16="http://schemas.microsoft.com/office/drawing/2014/main" id="{0F9B9336-CFDB-55C9-D537-A9589C950BAE}"/>
              </a:ext>
            </a:extLst>
          </p:cNvPr>
          <p:cNvSpPr/>
          <p:nvPr/>
        </p:nvSpPr>
        <p:spPr>
          <a:xfrm>
            <a:off x="2209088" y="1085320"/>
            <a:ext cx="2107023" cy="1508725"/>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defRPr/>
            </a:pPr>
            <a:r>
              <a:rPr lang="en-US" sz="1200">
                <a:solidFill>
                  <a:prstClr val="black"/>
                </a:solidFill>
                <a:ea typeface="+mn-lt"/>
                <a:cs typeface="+mn-lt"/>
              </a:rPr>
              <a:t>Recent growth in the</a:t>
            </a:r>
            <a:r>
              <a:rPr kumimoji="0" lang="en-US" sz="1200" b="0" i="0" u="none" strike="noStrike" kern="1200" cap="none" spc="0" normalizeH="0" baseline="0" noProof="0">
                <a:ln>
                  <a:noFill/>
                </a:ln>
                <a:solidFill>
                  <a:prstClr val="black"/>
                </a:solidFill>
                <a:effectLst/>
                <a:uLnTx/>
                <a:uFillTx/>
                <a:ea typeface="+mn-lt"/>
                <a:cs typeface="+mn-lt"/>
              </a:rPr>
              <a:t> Indian salon industry </a:t>
            </a:r>
            <a:r>
              <a:rPr lang="en-US" sz="1200">
                <a:solidFill>
                  <a:prstClr val="black"/>
                </a:solidFill>
                <a:ea typeface="+mn-lt"/>
                <a:cs typeface="+mn-lt"/>
              </a:rPr>
              <a:t>is attributed to increased </a:t>
            </a:r>
            <a:r>
              <a:rPr kumimoji="0" lang="en-US" sz="1200" b="0" i="0" u="none" strike="noStrike" kern="1200" cap="none" spc="0" normalizeH="0" baseline="0" noProof="0">
                <a:ln>
                  <a:noFill/>
                </a:ln>
                <a:solidFill>
                  <a:prstClr val="black"/>
                </a:solidFill>
                <a:effectLst/>
                <a:uLnTx/>
                <a:uFillTx/>
                <a:ea typeface="+mn-lt"/>
                <a:cs typeface="+mn-lt"/>
              </a:rPr>
              <a:t>consumer awareness </a:t>
            </a:r>
            <a:r>
              <a:rPr lang="en-US" sz="1200">
                <a:solidFill>
                  <a:prstClr val="black"/>
                </a:solidFill>
                <a:ea typeface="+mn-lt"/>
                <a:cs typeface="+mn-lt"/>
              </a:rPr>
              <a:t>about </a:t>
            </a:r>
            <a:r>
              <a:rPr kumimoji="0" lang="en-US" sz="1200" b="0" i="0" u="none" strike="noStrike" kern="1200" cap="none" spc="0" normalizeH="0" baseline="0" noProof="0">
                <a:ln>
                  <a:noFill/>
                </a:ln>
                <a:solidFill>
                  <a:prstClr val="black"/>
                </a:solidFill>
                <a:effectLst/>
                <a:uLnTx/>
                <a:uFillTx/>
                <a:ea typeface="+mn-lt"/>
                <a:cs typeface="+mn-lt"/>
              </a:rPr>
              <a:t>personal grooming and the </a:t>
            </a:r>
            <a:r>
              <a:rPr lang="en-US" sz="1200">
                <a:solidFill>
                  <a:prstClr val="black"/>
                </a:solidFill>
                <a:ea typeface="+mn-lt"/>
                <a:cs typeface="+mn-lt"/>
              </a:rPr>
              <a:t>influence </a:t>
            </a:r>
            <a:r>
              <a:rPr kumimoji="0" lang="en-US" sz="1200" b="0" i="0" u="none" strike="noStrike" kern="1200" cap="none" spc="0" normalizeH="0" baseline="0" noProof="0">
                <a:ln>
                  <a:noFill/>
                </a:ln>
                <a:solidFill>
                  <a:prstClr val="black"/>
                </a:solidFill>
                <a:effectLst/>
                <a:uLnTx/>
                <a:uFillTx/>
                <a:ea typeface="+mn-lt"/>
                <a:cs typeface="+mn-lt"/>
              </a:rPr>
              <a:t>of e-commerce and social media</a:t>
            </a:r>
            <a:endParaRPr lang="en-US">
              <a:solidFill>
                <a:prstClr val="black"/>
              </a:solidFill>
              <a:ea typeface="+mn-lt"/>
              <a:cs typeface="+mn-lt"/>
            </a:endParaRPr>
          </a:p>
        </p:txBody>
      </p:sp>
      <p:pic>
        <p:nvPicPr>
          <p:cNvPr id="19" name="object 34">
            <a:extLst>
              <a:ext uri="{FF2B5EF4-FFF2-40B4-BE49-F238E27FC236}">
                <a16:creationId xmlns:a16="http://schemas.microsoft.com/office/drawing/2014/main" id="{1D174C8E-E4B2-EDCE-E6FC-9A154F60517F}"/>
              </a:ext>
            </a:extLst>
          </p:cNvPr>
          <p:cNvPicPr/>
          <p:nvPr/>
        </p:nvPicPr>
        <p:blipFill>
          <a:blip r:embed="rId9" cstate="print"/>
          <a:stretch>
            <a:fillRect/>
          </a:stretch>
        </p:blipFill>
        <p:spPr>
          <a:xfrm>
            <a:off x="134108" y="6300230"/>
            <a:ext cx="12057892" cy="412591"/>
          </a:xfrm>
          <a:prstGeom prst="rect">
            <a:avLst/>
          </a:prstGeom>
        </p:spPr>
      </p:pic>
      <p:sp>
        <p:nvSpPr>
          <p:cNvPr id="20" name="object 35">
            <a:extLst>
              <a:ext uri="{FF2B5EF4-FFF2-40B4-BE49-F238E27FC236}">
                <a16:creationId xmlns:a16="http://schemas.microsoft.com/office/drawing/2014/main" id="{3C3397DB-8C44-2FB4-EC79-CF57580DE82E}"/>
              </a:ext>
            </a:extLst>
          </p:cNvPr>
          <p:cNvSpPr txBox="1"/>
          <p:nvPr/>
        </p:nvSpPr>
        <p:spPr>
          <a:xfrm>
            <a:off x="235431" y="6308355"/>
            <a:ext cx="11790094" cy="302647"/>
          </a:xfrm>
          <a:prstGeom prst="rect">
            <a:avLst/>
          </a:prstGeom>
        </p:spPr>
        <p:txBody>
          <a:bodyPr vert="horz" wrap="square" lIns="0" tIns="17780" rIns="0" bIns="0" rtlCol="0" anchor="t">
            <a:spAutoFit/>
          </a:bodyPr>
          <a:lstStyle/>
          <a:p>
            <a:pPr marL="16510" defTabSz="1219170">
              <a:spcBef>
                <a:spcPts val="140"/>
              </a:spcBef>
            </a:pPr>
            <a:r>
              <a:rPr lang="en-IN" sz="1850" b="1" kern="0">
                <a:solidFill>
                  <a:srgbClr val="FFFFFF"/>
                </a:solidFill>
                <a:latin typeface="Calibri"/>
                <a:ea typeface="Calibri"/>
                <a:cs typeface="Calibri"/>
              </a:rPr>
              <a:t>Radiance moved towards outsourcing staff with the aim to reduce costs and increase the revenue turnover of  the salon </a:t>
            </a:r>
            <a:endParaRPr lang="en-IN" sz="1850" kern="0">
              <a:solidFill>
                <a:srgbClr val="FFFFFF"/>
              </a:solidFill>
              <a:latin typeface="Calibri"/>
              <a:ea typeface="Calibri"/>
              <a:cs typeface="Calibri"/>
            </a:endParaRPr>
          </a:p>
        </p:txBody>
      </p:sp>
      <p:sp>
        <p:nvSpPr>
          <p:cNvPr id="21" name="Rounded Rectangle 71">
            <a:extLst>
              <a:ext uri="{FF2B5EF4-FFF2-40B4-BE49-F238E27FC236}">
                <a16:creationId xmlns:a16="http://schemas.microsoft.com/office/drawing/2014/main" id="{1613595E-9CA0-F9C3-20B9-E139FAF2CBFA}"/>
              </a:ext>
            </a:extLst>
          </p:cNvPr>
          <p:cNvSpPr/>
          <p:nvPr/>
        </p:nvSpPr>
        <p:spPr>
          <a:xfrm>
            <a:off x="97015" y="3726449"/>
            <a:ext cx="4212897" cy="340819"/>
          </a:xfrm>
          <a:prstGeom prst="roundRect">
            <a:avLst/>
          </a:prstGeom>
          <a:solidFill>
            <a:srgbClr val="014FA1"/>
          </a:solidFill>
          <a:ln>
            <a:solidFill>
              <a:srgbClr val="96C61C"/>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Arial"/>
                <a:cs typeface="Arial"/>
              </a:rPr>
              <a:t>Radiance Salon and its USP</a:t>
            </a:r>
            <a:endParaRPr kumimoji="0" lang="en-US" sz="1100" b="1" i="0" u="none" strike="noStrike" kern="1200" cap="none" spc="0" normalizeH="0" baseline="0" noProof="0">
              <a:ln>
                <a:noFill/>
              </a:ln>
              <a:solidFill>
                <a:prstClr val="white"/>
              </a:solidFill>
              <a:effectLst/>
              <a:uLnTx/>
              <a:uFillTx/>
              <a:latin typeface="Arial"/>
              <a:cs typeface="Arial"/>
            </a:endParaRPr>
          </a:p>
        </p:txBody>
      </p:sp>
      <p:sp>
        <p:nvSpPr>
          <p:cNvPr id="22" name="Rectangle 21">
            <a:extLst>
              <a:ext uri="{FF2B5EF4-FFF2-40B4-BE49-F238E27FC236}">
                <a16:creationId xmlns:a16="http://schemas.microsoft.com/office/drawing/2014/main" id="{36FA3859-CFA5-FD89-2FED-45C5CFDF72EF}"/>
              </a:ext>
            </a:extLst>
          </p:cNvPr>
          <p:cNvSpPr/>
          <p:nvPr/>
        </p:nvSpPr>
        <p:spPr>
          <a:xfrm>
            <a:off x="109362" y="4141347"/>
            <a:ext cx="4208846" cy="1149671"/>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US" sz="1200">
                <a:solidFill>
                  <a:prstClr val="black"/>
                </a:solidFill>
                <a:latin typeface="Calibri"/>
                <a:ea typeface="Calibri"/>
                <a:cs typeface="Arial"/>
              </a:rPr>
              <a:t>Radiance Salon is  an impeccable salon that provides you with </a:t>
            </a:r>
            <a:r>
              <a:rPr lang="en-US" sz="1200" b="1">
                <a:solidFill>
                  <a:prstClr val="black"/>
                </a:solidFill>
                <a:latin typeface="Calibri"/>
                <a:ea typeface="Calibri"/>
                <a:cs typeface="Arial"/>
              </a:rPr>
              <a:t>high-class services</a:t>
            </a:r>
            <a:r>
              <a:rPr lang="en-US" sz="1200">
                <a:solidFill>
                  <a:prstClr val="black"/>
                </a:solidFill>
                <a:latin typeface="Calibri"/>
                <a:ea typeface="Calibri"/>
                <a:cs typeface="Arial"/>
              </a:rPr>
              <a:t> with unmatched comfort and relaxation</a:t>
            </a:r>
            <a:br>
              <a:rPr lang="en-US" sz="1200">
                <a:latin typeface="Calibri"/>
                <a:ea typeface="Calibri"/>
                <a:cs typeface="Arial"/>
              </a:rPr>
            </a:br>
            <a:r>
              <a:rPr lang="en-IN" sz="1100">
                <a:solidFill>
                  <a:prstClr val="black"/>
                </a:solidFill>
                <a:latin typeface="Calibri"/>
                <a:ea typeface="Calibri"/>
                <a:cs typeface="Arial"/>
              </a:rPr>
              <a:t>Radiance </a:t>
            </a:r>
            <a:r>
              <a:rPr lang="en-IN" sz="1200">
                <a:solidFill>
                  <a:srgbClr val="374151"/>
                </a:solidFill>
                <a:latin typeface="Calibri"/>
                <a:ea typeface="Calibri"/>
                <a:cs typeface="Calibri"/>
              </a:rPr>
              <a:t>a well-established beauty hub in Lucknow, serving a loyal clientele for over a decade and earning a strong reputation for c</a:t>
            </a:r>
            <a:r>
              <a:rPr lang="en-IN" sz="1200" b="1">
                <a:solidFill>
                  <a:srgbClr val="374151"/>
                </a:solidFill>
                <a:latin typeface="Calibri"/>
                <a:ea typeface="Calibri"/>
                <a:cs typeface="Calibri"/>
              </a:rPr>
              <a:t>ustomer satisfaction and </a:t>
            </a:r>
            <a:r>
              <a:rPr lang="en-IN" sz="1200" b="1">
                <a:solidFill>
                  <a:srgbClr val="374151"/>
                </a:solidFill>
                <a:ea typeface="+mn-lt"/>
                <a:cs typeface="+mn-lt"/>
              </a:rPr>
              <a:t>loyalty</a:t>
            </a:r>
            <a:endParaRPr lang="en-IN" sz="1200" b="1">
              <a:solidFill>
                <a:srgbClr val="374151"/>
              </a:solidFill>
              <a:latin typeface="Calibri"/>
              <a:ea typeface="Calibri"/>
              <a:cs typeface="Calibri"/>
            </a:endParaRPr>
          </a:p>
        </p:txBody>
      </p:sp>
      <p:sp>
        <p:nvSpPr>
          <p:cNvPr id="25" name="Rounded Rectangle 71">
            <a:extLst>
              <a:ext uri="{FF2B5EF4-FFF2-40B4-BE49-F238E27FC236}">
                <a16:creationId xmlns:a16="http://schemas.microsoft.com/office/drawing/2014/main" id="{F3A3E994-C6E8-7D0C-224F-B0CABE0E2E9F}"/>
              </a:ext>
            </a:extLst>
          </p:cNvPr>
          <p:cNvSpPr/>
          <p:nvPr/>
        </p:nvSpPr>
        <p:spPr>
          <a:xfrm>
            <a:off x="4860804" y="783269"/>
            <a:ext cx="6948403" cy="229923"/>
          </a:xfrm>
          <a:prstGeom prst="roundRect">
            <a:avLst/>
          </a:prstGeom>
          <a:solidFill>
            <a:srgbClr val="014FA1"/>
          </a:solidFill>
          <a:ln>
            <a:solidFill>
              <a:srgbClr val="96C61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Arial" panose="020B0604020202020204" pitchFamily="34" charset="0"/>
                <a:cs typeface="Arial" panose="020B0604020202020204" pitchFamily="34" charset="0"/>
              </a:rPr>
              <a:t>Decision of Outsourcing and Changes</a:t>
            </a: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D9043602-6884-65EF-EEAA-54F821F563B4}"/>
              </a:ext>
            </a:extLst>
          </p:cNvPr>
          <p:cNvSpPr txBox="1"/>
          <p:nvPr/>
        </p:nvSpPr>
        <p:spPr>
          <a:xfrm>
            <a:off x="3192591" y="5957673"/>
            <a:ext cx="1240465" cy="246221"/>
          </a:xfrm>
          <a:prstGeom prst="rect">
            <a:avLst/>
          </a:prstGeom>
          <a:noFill/>
          <a:ln>
            <a:solidFill>
              <a:srgbClr val="014FA1"/>
            </a:solidFill>
          </a:ln>
        </p:spPr>
        <p:txBody>
          <a:bodyPr wrap="square" lIns="91440" tIns="45720" rIns="91440" bIns="45720" rtlCol="0" anchor="t">
            <a:spAutoFit/>
          </a:bodyPr>
          <a:lstStyle/>
          <a:p>
            <a:pPr algn="ctr">
              <a:defRPr/>
            </a:pPr>
            <a:r>
              <a:rPr lang="en-US" sz="1000">
                <a:solidFill>
                  <a:prstClr val="black"/>
                </a:solidFill>
                <a:latin typeface="Arial"/>
                <a:cs typeface="Arial"/>
              </a:rPr>
              <a:t>Excellent service</a:t>
            </a:r>
          </a:p>
        </p:txBody>
      </p:sp>
      <p:sp>
        <p:nvSpPr>
          <p:cNvPr id="36" name="Rounded Rectangle 71">
            <a:extLst>
              <a:ext uri="{FF2B5EF4-FFF2-40B4-BE49-F238E27FC236}">
                <a16:creationId xmlns:a16="http://schemas.microsoft.com/office/drawing/2014/main" id="{020F2BD6-C715-E5ED-D4C6-3B7C88F3B880}"/>
              </a:ext>
            </a:extLst>
          </p:cNvPr>
          <p:cNvSpPr/>
          <p:nvPr/>
        </p:nvSpPr>
        <p:spPr>
          <a:xfrm>
            <a:off x="3195434" y="5367300"/>
            <a:ext cx="1244804" cy="227016"/>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Growth Drivers</a:t>
            </a:r>
          </a:p>
        </p:txBody>
      </p:sp>
      <p:sp>
        <p:nvSpPr>
          <p:cNvPr id="8" name="Rectangle 7">
            <a:extLst>
              <a:ext uri="{FF2B5EF4-FFF2-40B4-BE49-F238E27FC236}">
                <a16:creationId xmlns:a16="http://schemas.microsoft.com/office/drawing/2014/main" id="{90A113B5-97DE-8B2F-3F18-9608CABE04FD}"/>
              </a:ext>
            </a:extLst>
          </p:cNvPr>
          <p:cNvSpPr/>
          <p:nvPr/>
        </p:nvSpPr>
        <p:spPr>
          <a:xfrm>
            <a:off x="108162" y="1073682"/>
            <a:ext cx="2011679" cy="1930630"/>
          </a:xfrm>
          <a:prstGeom prst="rect">
            <a:avLst/>
          </a:prstGeom>
          <a:solidFill>
            <a:schemeClr val="bg2">
              <a:lumMod val="90000"/>
            </a:schemeClr>
          </a:solidFill>
          <a:ln>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634E293-E0AE-460B-416B-FAB1361E0345}"/>
              </a:ext>
            </a:extLst>
          </p:cNvPr>
          <p:cNvGrpSpPr/>
          <p:nvPr/>
        </p:nvGrpSpPr>
        <p:grpSpPr>
          <a:xfrm>
            <a:off x="185528" y="1249856"/>
            <a:ext cx="1934312" cy="1613669"/>
            <a:chOff x="1863000" y="1805082"/>
            <a:chExt cx="2085851" cy="1836501"/>
          </a:xfrm>
        </p:grpSpPr>
        <p:sp>
          <p:nvSpPr>
            <p:cNvPr id="2" name="Triangle 1">
              <a:extLst>
                <a:ext uri="{FF2B5EF4-FFF2-40B4-BE49-F238E27FC236}">
                  <a16:creationId xmlns:a16="http://schemas.microsoft.com/office/drawing/2014/main" id="{8279F426-281F-0C90-0D9E-94B6D55EA91C}"/>
                </a:ext>
              </a:extLst>
            </p:cNvPr>
            <p:cNvSpPr/>
            <p:nvPr/>
          </p:nvSpPr>
          <p:spPr>
            <a:xfrm>
              <a:off x="2424028" y="1805082"/>
              <a:ext cx="1008667" cy="934227"/>
            </a:xfrm>
            <a:prstGeom prst="triangl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Triangle 40">
              <a:extLst>
                <a:ext uri="{FF2B5EF4-FFF2-40B4-BE49-F238E27FC236}">
                  <a16:creationId xmlns:a16="http://schemas.microsoft.com/office/drawing/2014/main" id="{8827B09F-42B8-8587-12B6-FD3FDFCFD207}"/>
                </a:ext>
              </a:extLst>
            </p:cNvPr>
            <p:cNvSpPr/>
            <p:nvPr/>
          </p:nvSpPr>
          <p:spPr>
            <a:xfrm>
              <a:off x="1911936" y="2746587"/>
              <a:ext cx="1008736" cy="861267"/>
            </a:xfrm>
            <a:prstGeom prst="triangl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Triangle 41">
              <a:extLst>
                <a:ext uri="{FF2B5EF4-FFF2-40B4-BE49-F238E27FC236}">
                  <a16:creationId xmlns:a16="http://schemas.microsoft.com/office/drawing/2014/main" id="{7D72173C-32C0-3552-5521-8E90AB74652C}"/>
                </a:ext>
              </a:extLst>
            </p:cNvPr>
            <p:cNvSpPr/>
            <p:nvPr/>
          </p:nvSpPr>
          <p:spPr>
            <a:xfrm>
              <a:off x="2940115" y="2756185"/>
              <a:ext cx="1008736" cy="861267"/>
            </a:xfrm>
            <a:prstGeom prst="triangl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Box 4">
              <a:extLst>
                <a:ext uri="{FF2B5EF4-FFF2-40B4-BE49-F238E27FC236}">
                  <a16:creationId xmlns:a16="http://schemas.microsoft.com/office/drawing/2014/main" id="{AF6F3386-0651-6A7F-FC94-1A98E8F3BCF0}"/>
                </a:ext>
              </a:extLst>
            </p:cNvPr>
            <p:cNvSpPr txBox="1"/>
            <p:nvPr/>
          </p:nvSpPr>
          <p:spPr>
            <a:xfrm>
              <a:off x="2532856" y="2323810"/>
              <a:ext cx="814519" cy="420333"/>
            </a:xfrm>
            <a:prstGeom prst="rect">
              <a:avLst/>
            </a:prstGeom>
            <a:noFill/>
          </p:spPr>
          <p:txBody>
            <a:bodyPr wrap="square" rtlCol="0">
              <a:spAutoFit/>
            </a:bodyPr>
            <a:lstStyle/>
            <a:p>
              <a:pPr algn="ctr"/>
              <a:r>
                <a:rPr lang="en-US" sz="900"/>
                <a:t>Daily Salon Operations</a:t>
              </a:r>
            </a:p>
          </p:txBody>
        </p:sp>
        <p:sp>
          <p:nvSpPr>
            <p:cNvPr id="48" name="TextBox 47">
              <a:extLst>
                <a:ext uri="{FF2B5EF4-FFF2-40B4-BE49-F238E27FC236}">
                  <a16:creationId xmlns:a16="http://schemas.microsoft.com/office/drawing/2014/main" id="{8C4D6213-AC4E-9CF8-8443-FBA77C57A400}"/>
                </a:ext>
              </a:extLst>
            </p:cNvPr>
            <p:cNvSpPr txBox="1"/>
            <p:nvPr/>
          </p:nvSpPr>
          <p:spPr>
            <a:xfrm>
              <a:off x="1863000" y="3252636"/>
              <a:ext cx="1094919" cy="350278"/>
            </a:xfrm>
            <a:prstGeom prst="rect">
              <a:avLst/>
            </a:prstGeom>
            <a:noFill/>
          </p:spPr>
          <p:txBody>
            <a:bodyPr wrap="square" rtlCol="0">
              <a:spAutoFit/>
            </a:bodyPr>
            <a:lstStyle/>
            <a:p>
              <a:pPr algn="ctr"/>
              <a:r>
                <a:rPr lang="en-US" sz="700"/>
                <a:t>Innovative Marketing Ideas</a:t>
              </a:r>
            </a:p>
          </p:txBody>
        </p:sp>
        <p:sp>
          <p:nvSpPr>
            <p:cNvPr id="49" name="TextBox 48">
              <a:extLst>
                <a:ext uri="{FF2B5EF4-FFF2-40B4-BE49-F238E27FC236}">
                  <a16:creationId xmlns:a16="http://schemas.microsoft.com/office/drawing/2014/main" id="{CBB642C5-DF35-ED27-2A4A-0CC4ADBA3251}"/>
                </a:ext>
              </a:extLst>
            </p:cNvPr>
            <p:cNvSpPr txBox="1"/>
            <p:nvPr/>
          </p:nvSpPr>
          <p:spPr>
            <a:xfrm>
              <a:off x="2979859" y="3221250"/>
              <a:ext cx="960313" cy="420333"/>
            </a:xfrm>
            <a:prstGeom prst="rect">
              <a:avLst/>
            </a:prstGeom>
            <a:noFill/>
          </p:spPr>
          <p:txBody>
            <a:bodyPr wrap="square" rtlCol="0">
              <a:spAutoFit/>
            </a:bodyPr>
            <a:lstStyle/>
            <a:p>
              <a:pPr algn="ctr"/>
              <a:r>
                <a:rPr lang="en-US" sz="900"/>
                <a:t>Managing Accounts</a:t>
              </a:r>
            </a:p>
          </p:txBody>
        </p:sp>
        <p:sp>
          <p:nvSpPr>
            <p:cNvPr id="50" name="TextBox 49">
              <a:extLst>
                <a:ext uri="{FF2B5EF4-FFF2-40B4-BE49-F238E27FC236}">
                  <a16:creationId xmlns:a16="http://schemas.microsoft.com/office/drawing/2014/main" id="{2B002A7F-2D41-FA03-AF7D-652C9DDDABDD}"/>
                </a:ext>
              </a:extLst>
            </p:cNvPr>
            <p:cNvSpPr txBox="1"/>
            <p:nvPr/>
          </p:nvSpPr>
          <p:spPr>
            <a:xfrm>
              <a:off x="2256828" y="2773420"/>
              <a:ext cx="1357485" cy="350278"/>
            </a:xfrm>
            <a:prstGeom prst="rect">
              <a:avLst/>
            </a:prstGeom>
            <a:noFill/>
          </p:spPr>
          <p:txBody>
            <a:bodyPr wrap="square" rtlCol="0">
              <a:spAutoFit/>
            </a:bodyPr>
            <a:lstStyle/>
            <a:p>
              <a:pPr algn="ctr"/>
              <a:r>
                <a:rPr lang="en-US" sz="700"/>
                <a:t>Spa &amp; Salon </a:t>
              </a:r>
              <a:br>
                <a:rPr lang="en-US" sz="700"/>
              </a:br>
              <a:r>
                <a:rPr lang="en-US" sz="700"/>
                <a:t>Business</a:t>
              </a:r>
            </a:p>
          </p:txBody>
        </p:sp>
      </p:grpSp>
      <p:sp>
        <p:nvSpPr>
          <p:cNvPr id="51" name="Rectangle 50">
            <a:extLst>
              <a:ext uri="{FF2B5EF4-FFF2-40B4-BE49-F238E27FC236}">
                <a16:creationId xmlns:a16="http://schemas.microsoft.com/office/drawing/2014/main" id="{EC5821AC-CF93-B8D9-7138-3D0E2EC77301}"/>
              </a:ext>
            </a:extLst>
          </p:cNvPr>
          <p:cNvSpPr/>
          <p:nvPr/>
        </p:nvSpPr>
        <p:spPr>
          <a:xfrm>
            <a:off x="108163" y="5430731"/>
            <a:ext cx="2985234" cy="775405"/>
          </a:xfrm>
          <a:prstGeom prst="rect">
            <a:avLst/>
          </a:prstGeom>
          <a:solidFill>
            <a:schemeClr val="accent4">
              <a:lumMod val="60000"/>
              <a:lumOff val="40000"/>
            </a:schemeClr>
          </a:solidFill>
          <a:ln w="28575">
            <a:solidFill>
              <a:srgbClr val="3A76B6"/>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defRPr/>
            </a:pPr>
            <a:r>
              <a:rPr lang="en-IN" sz="1200">
                <a:solidFill>
                  <a:srgbClr val="374151"/>
                </a:solidFill>
                <a:ea typeface="+mn-lt"/>
                <a:cs typeface="+mn-lt"/>
              </a:rPr>
              <a:t>Nurturing unwavering customer loyalty through exceptional service and consistently ensuring utmost customer contentment</a:t>
            </a:r>
            <a:endParaRPr lang="en-US"/>
          </a:p>
        </p:txBody>
      </p:sp>
      <p:graphicFrame>
        <p:nvGraphicFramePr>
          <p:cNvPr id="12" name="Chart 11">
            <a:extLst>
              <a:ext uri="{FF2B5EF4-FFF2-40B4-BE49-F238E27FC236}">
                <a16:creationId xmlns:a16="http://schemas.microsoft.com/office/drawing/2014/main" id="{575F6213-EB8F-47E1-F741-9CAD652A875C}"/>
              </a:ext>
            </a:extLst>
          </p:cNvPr>
          <p:cNvGraphicFramePr/>
          <p:nvPr>
            <p:extLst>
              <p:ext uri="{D42A27DB-BD31-4B8C-83A1-F6EECF244321}">
                <p14:modId xmlns:p14="http://schemas.microsoft.com/office/powerpoint/2010/main" val="1066106780"/>
              </p:ext>
            </p:extLst>
          </p:nvPr>
        </p:nvGraphicFramePr>
        <p:xfrm>
          <a:off x="4809602" y="3390073"/>
          <a:ext cx="3320563" cy="1524084"/>
        </p:xfrm>
        <a:graphic>
          <a:graphicData uri="http://schemas.openxmlformats.org/drawingml/2006/chart">
            <c:chart xmlns:c="http://schemas.openxmlformats.org/drawingml/2006/chart" xmlns:r="http://schemas.openxmlformats.org/officeDocument/2006/relationships" r:id="rId10"/>
          </a:graphicData>
        </a:graphic>
      </p:graphicFrame>
      <p:sp>
        <p:nvSpPr>
          <p:cNvPr id="56" name="Isosceles Triangle 10">
            <a:extLst>
              <a:ext uri="{FF2B5EF4-FFF2-40B4-BE49-F238E27FC236}">
                <a16:creationId xmlns:a16="http://schemas.microsoft.com/office/drawing/2014/main" id="{954D8138-6947-7B63-1BB2-1E3AAEE2F418}"/>
              </a:ext>
            </a:extLst>
          </p:cNvPr>
          <p:cNvSpPr/>
          <p:nvPr/>
        </p:nvSpPr>
        <p:spPr>
          <a:xfrm rot="5400000">
            <a:off x="7538599" y="4007724"/>
            <a:ext cx="1432819" cy="239493"/>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7" name="Chart 56">
            <a:extLst>
              <a:ext uri="{FF2B5EF4-FFF2-40B4-BE49-F238E27FC236}">
                <a16:creationId xmlns:a16="http://schemas.microsoft.com/office/drawing/2014/main" id="{7715B05C-757C-F2F2-9955-89B6FB2FA323}"/>
              </a:ext>
            </a:extLst>
          </p:cNvPr>
          <p:cNvGraphicFramePr/>
          <p:nvPr>
            <p:extLst>
              <p:ext uri="{D42A27DB-BD31-4B8C-83A1-F6EECF244321}">
                <p14:modId xmlns:p14="http://schemas.microsoft.com/office/powerpoint/2010/main" val="3775608493"/>
              </p:ext>
            </p:extLst>
          </p:nvPr>
        </p:nvGraphicFramePr>
        <p:xfrm>
          <a:off x="8488644" y="3396781"/>
          <a:ext cx="3320563" cy="1524084"/>
        </p:xfrm>
        <a:graphic>
          <a:graphicData uri="http://schemas.openxmlformats.org/drawingml/2006/chart">
            <c:chart xmlns:c="http://schemas.openxmlformats.org/drawingml/2006/chart" xmlns:r="http://schemas.openxmlformats.org/officeDocument/2006/relationships" r:id="rId11"/>
          </a:graphicData>
        </a:graphic>
      </p:graphicFrame>
      <p:sp>
        <p:nvSpPr>
          <p:cNvPr id="58" name="Rectangle 57">
            <a:extLst>
              <a:ext uri="{FF2B5EF4-FFF2-40B4-BE49-F238E27FC236}">
                <a16:creationId xmlns:a16="http://schemas.microsoft.com/office/drawing/2014/main" id="{2912B0A1-4068-8AB7-F133-C78AF3E65167}"/>
              </a:ext>
            </a:extLst>
          </p:cNvPr>
          <p:cNvSpPr/>
          <p:nvPr/>
        </p:nvSpPr>
        <p:spPr>
          <a:xfrm>
            <a:off x="4709233" y="1128953"/>
            <a:ext cx="2701303" cy="219666"/>
          </a:xfrm>
          <a:prstGeom prst="rect">
            <a:avLst/>
          </a:prstGeom>
          <a:solidFill>
            <a:schemeClr val="tx2">
              <a:lumMod val="20000"/>
              <a:lumOff val="80000"/>
            </a:schemeClr>
          </a:solidFill>
          <a:ln w="28575">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Execution Details</a:t>
            </a:r>
          </a:p>
        </p:txBody>
      </p:sp>
      <p:sp>
        <p:nvSpPr>
          <p:cNvPr id="59" name="Rectangle 58">
            <a:extLst>
              <a:ext uri="{FF2B5EF4-FFF2-40B4-BE49-F238E27FC236}">
                <a16:creationId xmlns:a16="http://schemas.microsoft.com/office/drawing/2014/main" id="{389424DE-E876-0703-22EE-C67A4293130E}"/>
              </a:ext>
            </a:extLst>
          </p:cNvPr>
          <p:cNvSpPr/>
          <p:nvPr/>
        </p:nvSpPr>
        <p:spPr>
          <a:xfrm>
            <a:off x="4699903" y="1473671"/>
            <a:ext cx="2701302" cy="1548053"/>
          </a:xfrm>
          <a:prstGeom prst="rect">
            <a:avLst/>
          </a:prstGeom>
          <a:ln w="28575">
            <a:solidFill>
              <a:srgbClr val="3A76B6"/>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US" sz="1200">
                <a:solidFill>
                  <a:srgbClr val="374151"/>
                </a:solidFill>
                <a:ea typeface="+mn-lt"/>
                <a:cs typeface="+mn-lt"/>
              </a:rPr>
              <a:t>In 2021, it outsourced housekeeping and security services to optimize operations and </a:t>
            </a:r>
            <a:r>
              <a:rPr lang="en-US" sz="1200" b="1">
                <a:solidFill>
                  <a:srgbClr val="374151"/>
                </a:solidFill>
                <a:ea typeface="+mn-lt"/>
                <a:cs typeface="+mn-lt"/>
              </a:rPr>
              <a:t>cut costs</a:t>
            </a:r>
            <a:br>
              <a:rPr lang="en-US" sz="1200">
                <a:solidFill>
                  <a:srgbClr val="374151"/>
                </a:solidFill>
                <a:ea typeface="+mn-lt"/>
                <a:cs typeface="+mn-lt"/>
              </a:rPr>
            </a:br>
            <a:br>
              <a:rPr lang="en-US" sz="1200">
                <a:ea typeface="+mn-lt"/>
                <a:cs typeface="+mn-lt"/>
              </a:rPr>
            </a:br>
            <a:r>
              <a:rPr lang="en-US" sz="1200">
                <a:cs typeface="Segoe UI"/>
              </a:rPr>
              <a:t>Redirecting focus towards core services, and gaining access to </a:t>
            </a:r>
            <a:r>
              <a:rPr lang="en-US" sz="1200" b="1">
                <a:cs typeface="Segoe UI"/>
              </a:rPr>
              <a:t>specialized services</a:t>
            </a:r>
            <a:endParaRPr lang="en-US" sz="1200" b="1">
              <a:ea typeface="Calibri"/>
              <a:cs typeface="Segoe UI"/>
            </a:endParaRPr>
          </a:p>
        </p:txBody>
      </p:sp>
      <p:sp>
        <p:nvSpPr>
          <p:cNvPr id="61" name="Rectangle 60">
            <a:extLst>
              <a:ext uri="{FF2B5EF4-FFF2-40B4-BE49-F238E27FC236}">
                <a16:creationId xmlns:a16="http://schemas.microsoft.com/office/drawing/2014/main" id="{8CA53876-1C12-119D-B13C-65C3CA2626FE}"/>
              </a:ext>
            </a:extLst>
          </p:cNvPr>
          <p:cNvSpPr/>
          <p:nvPr/>
        </p:nvSpPr>
        <p:spPr>
          <a:xfrm>
            <a:off x="4607049" y="5144943"/>
            <a:ext cx="7421252" cy="1030235"/>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6354DF27-15D5-6DCA-02EE-874C29665CB5}"/>
              </a:ext>
            </a:extLst>
          </p:cNvPr>
          <p:cNvSpPr/>
          <p:nvPr/>
        </p:nvSpPr>
        <p:spPr>
          <a:xfrm>
            <a:off x="4608241" y="5030248"/>
            <a:ext cx="7421253" cy="235937"/>
          </a:xfrm>
          <a:prstGeom prst="rect">
            <a:avLst/>
          </a:prstGeom>
          <a:gradFill flip="none" rotWithShape="1">
            <a:gsLst>
              <a:gs pos="50000">
                <a:srgbClr val="B80000"/>
              </a:gs>
              <a:gs pos="0">
                <a:schemeClr val="tx1"/>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bg1"/>
                </a:solidFill>
                <a:effectLst>
                  <a:outerShdw blurRad="38100" dist="38100" dir="2700000" algn="tl">
                    <a:srgbClr val="000000">
                      <a:alpha val="43137"/>
                    </a:srgbClr>
                  </a:outerShdw>
                </a:effectLst>
              </a:rPr>
              <a:t>Problems Arisen due to Outsourcing</a:t>
            </a:r>
          </a:p>
        </p:txBody>
      </p:sp>
      <p:sp>
        <p:nvSpPr>
          <p:cNvPr id="63" name="TextBox 62">
            <a:extLst>
              <a:ext uri="{FF2B5EF4-FFF2-40B4-BE49-F238E27FC236}">
                <a16:creationId xmlns:a16="http://schemas.microsoft.com/office/drawing/2014/main" id="{F35FD56A-C2EB-0087-89ED-944861C6CA6F}"/>
              </a:ext>
            </a:extLst>
          </p:cNvPr>
          <p:cNvSpPr txBox="1"/>
          <p:nvPr/>
        </p:nvSpPr>
        <p:spPr>
          <a:xfrm>
            <a:off x="4702006" y="5454179"/>
            <a:ext cx="1227368" cy="646331"/>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tIns="45720" rIns="91440" bIns="45720" rtlCol="0" anchor="ctr">
            <a:spAutoFit/>
          </a:bodyPr>
          <a:lstStyle/>
          <a:p>
            <a:r>
              <a:rPr lang="en-US" sz="1200">
                <a:solidFill>
                  <a:srgbClr val="000000"/>
                </a:solidFill>
                <a:latin typeface="Calibri"/>
                <a:ea typeface="Calibri"/>
                <a:cs typeface="Calibri"/>
              </a:rPr>
              <a:t>Noticeable </a:t>
            </a:r>
            <a:r>
              <a:rPr lang="en-US" sz="1200" b="1">
                <a:solidFill>
                  <a:srgbClr val="000000"/>
                </a:solidFill>
                <a:latin typeface="Calibri"/>
                <a:ea typeface="Calibri"/>
                <a:cs typeface="Calibri"/>
              </a:rPr>
              <a:t>inconsistency </a:t>
            </a:r>
            <a:r>
              <a:rPr lang="en-US" sz="1200">
                <a:solidFill>
                  <a:srgbClr val="000000"/>
                </a:solidFill>
                <a:latin typeface="Calibri"/>
                <a:ea typeface="Calibri"/>
                <a:cs typeface="Calibri"/>
              </a:rPr>
              <a:t>in </a:t>
            </a:r>
            <a:r>
              <a:rPr lang="en-US" sz="1200" b="1">
                <a:solidFill>
                  <a:srgbClr val="000000"/>
                </a:solidFill>
                <a:latin typeface="Calibri"/>
                <a:ea typeface="Calibri"/>
                <a:cs typeface="Calibri"/>
              </a:rPr>
              <a:t>service </a:t>
            </a:r>
            <a:r>
              <a:rPr lang="en-US" sz="1200">
                <a:solidFill>
                  <a:srgbClr val="000000"/>
                </a:solidFill>
                <a:latin typeface="Calibri"/>
                <a:ea typeface="Calibri"/>
                <a:cs typeface="Calibri"/>
              </a:rPr>
              <a:t>quality</a:t>
            </a:r>
          </a:p>
        </p:txBody>
      </p:sp>
      <p:sp>
        <p:nvSpPr>
          <p:cNvPr id="66" name="TextBox 65">
            <a:extLst>
              <a:ext uri="{FF2B5EF4-FFF2-40B4-BE49-F238E27FC236}">
                <a16:creationId xmlns:a16="http://schemas.microsoft.com/office/drawing/2014/main" id="{A094D6D3-BF8E-6C00-9356-9D2D9221AEF3}"/>
              </a:ext>
            </a:extLst>
          </p:cNvPr>
          <p:cNvSpPr txBox="1"/>
          <p:nvPr/>
        </p:nvSpPr>
        <p:spPr>
          <a:xfrm>
            <a:off x="6018581" y="5298917"/>
            <a:ext cx="1874962" cy="830997"/>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tIns="45720" rIns="91440" bIns="45720" rtlCol="0" anchor="ctr">
            <a:spAutoFit/>
          </a:bodyPr>
          <a:lstStyle/>
          <a:p>
            <a:r>
              <a:rPr lang="en-US" sz="1200">
                <a:solidFill>
                  <a:srgbClr val="000000"/>
                </a:solidFill>
                <a:latin typeface="Calibri"/>
                <a:ea typeface="Calibri"/>
                <a:cs typeface="Calibri"/>
              </a:rPr>
              <a:t>The </a:t>
            </a:r>
            <a:r>
              <a:rPr lang="en-US" sz="1200" b="1">
                <a:solidFill>
                  <a:srgbClr val="000000"/>
                </a:solidFill>
                <a:latin typeface="Calibri"/>
                <a:ea typeface="Calibri"/>
                <a:cs typeface="Calibri"/>
              </a:rPr>
              <a:t>cleanliness </a:t>
            </a:r>
            <a:r>
              <a:rPr lang="en-US" sz="1200">
                <a:solidFill>
                  <a:srgbClr val="000000"/>
                </a:solidFill>
                <a:latin typeface="Calibri"/>
                <a:ea typeface="Calibri"/>
                <a:cs typeface="Calibri"/>
              </a:rPr>
              <a:t>and quality of the washrooms and waiting areas do not meet the expected standards</a:t>
            </a:r>
          </a:p>
        </p:txBody>
      </p:sp>
      <p:sp>
        <p:nvSpPr>
          <p:cNvPr id="67" name="TextBox 66">
            <a:extLst>
              <a:ext uri="{FF2B5EF4-FFF2-40B4-BE49-F238E27FC236}">
                <a16:creationId xmlns:a16="http://schemas.microsoft.com/office/drawing/2014/main" id="{366ADF4A-B026-317C-FD19-60CAF779BF54}"/>
              </a:ext>
            </a:extLst>
          </p:cNvPr>
          <p:cNvSpPr txBox="1"/>
          <p:nvPr/>
        </p:nvSpPr>
        <p:spPr>
          <a:xfrm>
            <a:off x="8009239" y="5298918"/>
            <a:ext cx="1917267" cy="830997"/>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tIns="45720" rIns="91440" bIns="45720" rtlCol="0" anchor="ctr">
            <a:spAutoFit/>
          </a:bodyPr>
          <a:lstStyle/>
          <a:p>
            <a:r>
              <a:rPr lang="en-US" sz="1200" b="1">
                <a:solidFill>
                  <a:srgbClr val="000000"/>
                </a:solidFill>
                <a:latin typeface="Calibri"/>
                <a:ea typeface="Calibri"/>
                <a:cs typeface="Calibri"/>
              </a:rPr>
              <a:t>Familiar faces</a:t>
            </a:r>
            <a:r>
              <a:rPr lang="en-US" sz="1200">
                <a:solidFill>
                  <a:srgbClr val="000000"/>
                </a:solidFill>
                <a:latin typeface="Calibri"/>
                <a:ea typeface="Calibri"/>
                <a:cs typeface="Calibri"/>
              </a:rPr>
              <a:t> among the outsourced staff, leading to whispered discussions and conjecture.</a:t>
            </a:r>
          </a:p>
        </p:txBody>
      </p:sp>
      <p:sp>
        <p:nvSpPr>
          <p:cNvPr id="86" name="TextBox 85">
            <a:extLst>
              <a:ext uri="{FF2B5EF4-FFF2-40B4-BE49-F238E27FC236}">
                <a16:creationId xmlns:a16="http://schemas.microsoft.com/office/drawing/2014/main" id="{9BA92941-457B-F326-3812-47224F0ED1E6}"/>
              </a:ext>
            </a:extLst>
          </p:cNvPr>
          <p:cNvSpPr txBox="1"/>
          <p:nvPr/>
        </p:nvSpPr>
        <p:spPr>
          <a:xfrm>
            <a:off x="7525529" y="1127887"/>
            <a:ext cx="4558309" cy="830997"/>
          </a:xfrm>
          <a:prstGeom prst="rect">
            <a:avLst/>
          </a:prstGeom>
          <a:noFill/>
          <a:ln w="19050">
            <a:solidFill>
              <a:srgbClr val="014FA1"/>
            </a:solidFill>
            <a:prstDash val="dash"/>
          </a:ln>
        </p:spPr>
        <p:txBody>
          <a:bodyPr wrap="square" lIns="91440" tIns="45720" rIns="91440" bIns="45720" rtlCol="0" anchor="t">
            <a:spAutoFit/>
          </a:bodyPr>
          <a:lstStyle/>
          <a:p>
            <a:r>
              <a:rPr lang="en-US" sz="1200">
                <a:cs typeface="Segoe UI"/>
              </a:rPr>
              <a:t>However, the outsourcing decision has led to mixed results​.</a:t>
            </a:r>
            <a:br>
              <a:rPr lang="en-US" sz="1200">
                <a:cs typeface="Segoe UI"/>
              </a:rPr>
            </a:br>
            <a:br>
              <a:rPr lang="en-US" sz="1200">
                <a:cs typeface="Segoe UI"/>
              </a:rPr>
            </a:br>
            <a:r>
              <a:rPr lang="en-US" sz="1200">
                <a:ea typeface="Calibri"/>
                <a:cs typeface="Segoe UI"/>
              </a:rPr>
              <a:t>The salon's outsourced housekeeping and security staff are a major challenge to its operations and its </a:t>
            </a:r>
            <a:r>
              <a:rPr lang="en-US" sz="1200" b="1">
                <a:ea typeface="Calibri"/>
                <a:cs typeface="Segoe UI"/>
              </a:rPr>
              <a:t>ability to compete </a:t>
            </a:r>
            <a:r>
              <a:rPr lang="en-US" sz="1200">
                <a:ea typeface="Calibri"/>
                <a:cs typeface="Segoe UI"/>
              </a:rPr>
              <a:t>in the market.</a:t>
            </a:r>
          </a:p>
        </p:txBody>
      </p:sp>
      <p:sp>
        <p:nvSpPr>
          <p:cNvPr id="14" name="Oval 13">
            <a:extLst>
              <a:ext uri="{FF2B5EF4-FFF2-40B4-BE49-F238E27FC236}">
                <a16:creationId xmlns:a16="http://schemas.microsoft.com/office/drawing/2014/main" id="{AC67314C-24E1-3A1A-14EC-F24DCB7D4E4D}"/>
              </a:ext>
            </a:extLst>
          </p:cNvPr>
          <p:cNvSpPr/>
          <p:nvPr/>
        </p:nvSpPr>
        <p:spPr>
          <a:xfrm>
            <a:off x="7521044" y="2434031"/>
            <a:ext cx="660832" cy="643403"/>
          </a:xfrm>
          <a:prstGeom prst="ellipse">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ea typeface="Calibri"/>
                <a:cs typeface="Calibri"/>
              </a:rPr>
              <a:t>80 K</a:t>
            </a:r>
          </a:p>
        </p:txBody>
      </p:sp>
      <p:cxnSp>
        <p:nvCxnSpPr>
          <p:cNvPr id="87" name="Curved Connector 86">
            <a:extLst>
              <a:ext uri="{FF2B5EF4-FFF2-40B4-BE49-F238E27FC236}">
                <a16:creationId xmlns:a16="http://schemas.microsoft.com/office/drawing/2014/main" id="{E3E27D97-F304-F335-AD72-46D2C042A3C0}"/>
              </a:ext>
            </a:extLst>
          </p:cNvPr>
          <p:cNvCxnSpPr>
            <a:cxnSpLocks/>
          </p:cNvCxnSpPr>
          <p:nvPr/>
        </p:nvCxnSpPr>
        <p:spPr>
          <a:xfrm flipV="1">
            <a:off x="8140005" y="2348967"/>
            <a:ext cx="655666" cy="561495"/>
          </a:xfrm>
          <a:prstGeom prst="curvedConnector4">
            <a:avLst>
              <a:gd name="adj1" fmla="val 36744"/>
              <a:gd name="adj2" fmla="val 165172"/>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3440B29-FF63-76BC-6795-44CD2CC0DA84}"/>
              </a:ext>
            </a:extLst>
          </p:cNvPr>
          <p:cNvSpPr/>
          <p:nvPr/>
        </p:nvSpPr>
        <p:spPr>
          <a:xfrm>
            <a:off x="8825683" y="2003749"/>
            <a:ext cx="1090392" cy="1007174"/>
          </a:xfrm>
          <a:prstGeom prst="ellipse">
            <a:avLst/>
          </a:prstGeom>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32 K</a:t>
            </a:r>
          </a:p>
        </p:txBody>
      </p:sp>
      <p:sp>
        <p:nvSpPr>
          <p:cNvPr id="94" name="Rounded Rectangle 71">
            <a:extLst>
              <a:ext uri="{FF2B5EF4-FFF2-40B4-BE49-F238E27FC236}">
                <a16:creationId xmlns:a16="http://schemas.microsoft.com/office/drawing/2014/main" id="{4AF491E3-5BB8-A489-FFEA-3CA857ECF0C5}"/>
              </a:ext>
            </a:extLst>
          </p:cNvPr>
          <p:cNvSpPr/>
          <p:nvPr/>
        </p:nvSpPr>
        <p:spPr>
          <a:xfrm>
            <a:off x="10090961" y="2207867"/>
            <a:ext cx="1872858" cy="665571"/>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defRPr/>
            </a:pPr>
            <a:r>
              <a:rPr lang="en-US" sz="1050">
                <a:solidFill>
                  <a:prstClr val="white"/>
                </a:solidFill>
                <a:ea typeface="+mn-lt"/>
                <a:cs typeface="+mn-lt"/>
              </a:rPr>
              <a:t>Costs incurred in various ancillary functions at the salon, pre and post outsourcing</a:t>
            </a:r>
            <a:endParaRPr lang="en-US">
              <a:solidFill>
                <a:prstClr val="white"/>
              </a:solidFill>
            </a:endParaRPr>
          </a:p>
        </p:txBody>
      </p:sp>
      <p:sp>
        <p:nvSpPr>
          <p:cNvPr id="95" name="Rectangle 94">
            <a:extLst>
              <a:ext uri="{FF2B5EF4-FFF2-40B4-BE49-F238E27FC236}">
                <a16:creationId xmlns:a16="http://schemas.microsoft.com/office/drawing/2014/main" id="{0E14D28E-F4A0-A6F4-016D-79E1A3313523}"/>
              </a:ext>
            </a:extLst>
          </p:cNvPr>
          <p:cNvSpPr/>
          <p:nvPr/>
        </p:nvSpPr>
        <p:spPr>
          <a:xfrm>
            <a:off x="8474911" y="3081866"/>
            <a:ext cx="3319555" cy="230850"/>
          </a:xfrm>
          <a:prstGeom prst="rect">
            <a:avLst/>
          </a:prstGeom>
          <a:solidFill>
            <a:schemeClr val="tx2">
              <a:lumMod val="20000"/>
              <a:lumOff val="80000"/>
            </a:schemeClr>
          </a:solidFill>
          <a:ln w="28575">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defRPr/>
            </a:pPr>
            <a:r>
              <a:rPr lang="en-IN" sz="1200" b="1">
                <a:solidFill>
                  <a:prstClr val="black"/>
                </a:solidFill>
                <a:latin typeface="Arial"/>
                <a:cs typeface="Arial"/>
              </a:rPr>
              <a:t>Service feedback pre and post outsourcing</a:t>
            </a:r>
            <a:endParaRPr lang="en-IN" sz="12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 name="Rounded Rectangle 71">
            <a:extLst>
              <a:ext uri="{FF2B5EF4-FFF2-40B4-BE49-F238E27FC236}">
                <a16:creationId xmlns:a16="http://schemas.microsoft.com/office/drawing/2014/main" id="{0E72F09C-DC9F-B309-94D8-DC3AA6DA85BE}"/>
              </a:ext>
            </a:extLst>
          </p:cNvPr>
          <p:cNvSpPr/>
          <p:nvPr/>
        </p:nvSpPr>
        <p:spPr>
          <a:xfrm rot="16200000">
            <a:off x="4177240" y="4014262"/>
            <a:ext cx="1498804" cy="256323"/>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defRPr/>
            </a:pPr>
            <a:r>
              <a:rPr lang="en-US" sz="1050">
                <a:solidFill>
                  <a:prstClr val="white"/>
                </a:solidFill>
                <a:latin typeface="Arial"/>
                <a:cs typeface="Arial"/>
              </a:rPr>
              <a:t>Before Outsourcing</a:t>
            </a:r>
            <a:endParaRPr lang="en-US" sz="1050" i="0" u="none" strike="noStrike" kern="1200" cap="none" spc="0" normalizeH="0" baseline="0" noProof="0">
              <a:ln>
                <a:noFill/>
              </a:ln>
              <a:solidFill>
                <a:prstClr val="white"/>
              </a:solidFill>
              <a:effectLst/>
              <a:uLnTx/>
              <a:uFillTx/>
              <a:latin typeface="Arial"/>
              <a:cs typeface="Arial"/>
            </a:endParaRPr>
          </a:p>
        </p:txBody>
      </p:sp>
      <p:sp>
        <p:nvSpPr>
          <p:cNvPr id="18" name="Rounded Rectangle 71">
            <a:extLst>
              <a:ext uri="{FF2B5EF4-FFF2-40B4-BE49-F238E27FC236}">
                <a16:creationId xmlns:a16="http://schemas.microsoft.com/office/drawing/2014/main" id="{64B85FF3-5E13-3448-86CF-8C68966F5879}"/>
              </a:ext>
            </a:extLst>
          </p:cNvPr>
          <p:cNvSpPr/>
          <p:nvPr/>
        </p:nvSpPr>
        <p:spPr>
          <a:xfrm rot="16200000">
            <a:off x="7918855" y="4043569"/>
            <a:ext cx="1498804" cy="256323"/>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defRPr/>
            </a:pPr>
            <a:r>
              <a:rPr lang="en-US" sz="1050">
                <a:solidFill>
                  <a:prstClr val="white"/>
                </a:solidFill>
                <a:latin typeface="Arial"/>
                <a:cs typeface="Arial"/>
              </a:rPr>
              <a:t>Post Outsourcing</a:t>
            </a:r>
            <a:endParaRPr lang="en-US" sz="1050" i="0" u="none" strike="noStrike" kern="1200" cap="none" spc="0" normalizeH="0" baseline="0" noProof="0">
              <a:ln>
                <a:noFill/>
              </a:ln>
              <a:solidFill>
                <a:prstClr val="white"/>
              </a:solidFill>
              <a:effectLst/>
              <a:uLnTx/>
              <a:uFillTx/>
              <a:latin typeface="Arial"/>
              <a:cs typeface="Arial"/>
            </a:endParaRPr>
          </a:p>
        </p:txBody>
      </p:sp>
      <p:sp>
        <p:nvSpPr>
          <p:cNvPr id="32" name="TextBox 31">
            <a:extLst>
              <a:ext uri="{FF2B5EF4-FFF2-40B4-BE49-F238E27FC236}">
                <a16:creationId xmlns:a16="http://schemas.microsoft.com/office/drawing/2014/main" id="{2132DFC8-9FB8-4889-353F-CE0EDE4EF327}"/>
              </a:ext>
            </a:extLst>
          </p:cNvPr>
          <p:cNvSpPr txBox="1"/>
          <p:nvPr/>
        </p:nvSpPr>
        <p:spPr>
          <a:xfrm>
            <a:off x="9992392" y="5318457"/>
            <a:ext cx="1927035" cy="830997"/>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tIns="45720" rIns="91440" bIns="45720" rtlCol="0" anchor="ctr">
            <a:spAutoFit/>
          </a:bodyPr>
          <a:lstStyle/>
          <a:p>
            <a:r>
              <a:rPr lang="en-US" sz="1200">
                <a:solidFill>
                  <a:srgbClr val="000000"/>
                </a:solidFill>
                <a:latin typeface="Calibri"/>
                <a:ea typeface="Calibri"/>
                <a:cs typeface="Calibri"/>
              </a:rPr>
              <a:t>Outsourced staff faced challenges in understanding and </a:t>
            </a:r>
            <a:r>
              <a:rPr lang="en-US" sz="1200" b="1">
                <a:solidFill>
                  <a:srgbClr val="000000"/>
                </a:solidFill>
                <a:latin typeface="Calibri"/>
                <a:ea typeface="Calibri"/>
                <a:cs typeface="Calibri"/>
              </a:rPr>
              <a:t>meeting the salon's standards</a:t>
            </a:r>
            <a:endParaRPr lang="en-US" sz="1200" b="1">
              <a:ea typeface="Calibri"/>
              <a:cs typeface="Calibri"/>
            </a:endParaRPr>
          </a:p>
        </p:txBody>
      </p:sp>
      <p:sp>
        <p:nvSpPr>
          <p:cNvPr id="52" name="TextBox 51">
            <a:extLst>
              <a:ext uri="{FF2B5EF4-FFF2-40B4-BE49-F238E27FC236}">
                <a16:creationId xmlns:a16="http://schemas.microsoft.com/office/drawing/2014/main" id="{4C2FD76B-97EF-9700-8A8F-B53EDA33825F}"/>
              </a:ext>
            </a:extLst>
          </p:cNvPr>
          <p:cNvSpPr txBox="1"/>
          <p:nvPr/>
        </p:nvSpPr>
        <p:spPr>
          <a:xfrm>
            <a:off x="3192590" y="5646856"/>
            <a:ext cx="1240465" cy="246221"/>
          </a:xfrm>
          <a:prstGeom prst="rect">
            <a:avLst/>
          </a:prstGeom>
          <a:noFill/>
          <a:ln>
            <a:solidFill>
              <a:srgbClr val="014FA1"/>
            </a:solidFill>
          </a:ln>
        </p:spPr>
        <p:txBody>
          <a:bodyPr wrap="square" lIns="91440" tIns="45720" rIns="91440" bIns="45720" rtlCol="0" anchor="t">
            <a:spAutoFit/>
          </a:bodyPr>
          <a:lstStyle/>
          <a:p>
            <a:pPr algn="ctr">
              <a:defRPr/>
            </a:pPr>
            <a:r>
              <a:rPr lang="en-US" sz="1000">
                <a:solidFill>
                  <a:prstClr val="black"/>
                </a:solidFill>
                <a:latin typeface="Arial"/>
                <a:cs typeface="Arial"/>
              </a:rPr>
              <a:t>Trained staff</a:t>
            </a:r>
            <a:endParaRPr lang="en-US"/>
          </a:p>
        </p:txBody>
      </p:sp>
      <p:sp>
        <p:nvSpPr>
          <p:cNvPr id="53" name="Rectangle 52">
            <a:extLst>
              <a:ext uri="{FF2B5EF4-FFF2-40B4-BE49-F238E27FC236}">
                <a16:creationId xmlns:a16="http://schemas.microsoft.com/office/drawing/2014/main" id="{05C21C85-013F-1A9E-3B41-5980A5501898}"/>
              </a:ext>
            </a:extLst>
          </p:cNvPr>
          <p:cNvSpPr/>
          <p:nvPr/>
        </p:nvSpPr>
        <p:spPr>
          <a:xfrm>
            <a:off x="132265" y="2993952"/>
            <a:ext cx="4198820" cy="670871"/>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US" sz="1200">
                <a:solidFill>
                  <a:srgbClr val="040C28"/>
                </a:solidFill>
                <a:ea typeface="+mn-lt"/>
                <a:cs typeface="+mn-lt"/>
              </a:rPr>
              <a:t>The Indian salon industry was valued at approximately INR </a:t>
            </a:r>
            <a:r>
              <a:rPr lang="en-US" sz="1200" b="1">
                <a:solidFill>
                  <a:srgbClr val="040C28"/>
                </a:solidFill>
                <a:ea typeface="+mn-lt"/>
                <a:cs typeface="+mn-lt"/>
              </a:rPr>
              <a:t>90,000</a:t>
            </a:r>
            <a:r>
              <a:rPr lang="en-US" sz="1200">
                <a:solidFill>
                  <a:srgbClr val="040C28"/>
                </a:solidFill>
                <a:ea typeface="+mn-lt"/>
                <a:cs typeface="+mn-lt"/>
              </a:rPr>
              <a:t> </a:t>
            </a:r>
            <a:r>
              <a:rPr lang="en-US" sz="1200" b="1">
                <a:solidFill>
                  <a:srgbClr val="040C28"/>
                </a:solidFill>
                <a:ea typeface="+mn-lt"/>
                <a:cs typeface="+mn-lt"/>
              </a:rPr>
              <a:t>crore </a:t>
            </a:r>
            <a:r>
              <a:rPr lang="en-US" sz="1200">
                <a:solidFill>
                  <a:srgbClr val="040C28"/>
                </a:solidFill>
                <a:ea typeface="+mn-lt"/>
                <a:cs typeface="+mn-lt"/>
              </a:rPr>
              <a:t>in 2020 and is expected to reach INR 1.75 trillion by 2026</a:t>
            </a:r>
            <a:r>
              <a:rPr lang="en-US" sz="1200">
                <a:solidFill>
                  <a:srgbClr val="202124"/>
                </a:solidFill>
                <a:ea typeface="+mn-lt"/>
                <a:cs typeface="+mn-lt"/>
              </a:rPr>
              <a:t>, growing at a CAGR of 15% from 2021 to 2026.</a:t>
            </a:r>
            <a:endParaRPr lang="en-IN" sz="1200">
              <a:solidFill>
                <a:srgbClr val="374151"/>
              </a:solidFill>
              <a:latin typeface="Calibri"/>
              <a:ea typeface="Calibri"/>
              <a:cs typeface="Calibri"/>
            </a:endParaRPr>
          </a:p>
        </p:txBody>
      </p:sp>
    </p:spTree>
    <p:extLst>
      <p:ext uri="{BB962C8B-B14F-4D97-AF65-F5344CB8AC3E}">
        <p14:creationId xmlns:p14="http://schemas.microsoft.com/office/powerpoint/2010/main" val="164411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2D11EC-D61B-C7ED-A8DD-EC1315328916}"/>
              </a:ext>
            </a:extLst>
          </p:cNvPr>
          <p:cNvGraphicFramePr/>
          <p:nvPr/>
        </p:nvGraphicFramePr>
        <p:xfrm>
          <a:off x="1128444" y="145163"/>
          <a:ext cx="10516383" cy="42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a:extLst>
              <a:ext uri="{FF2B5EF4-FFF2-40B4-BE49-F238E27FC236}">
                <a16:creationId xmlns:a16="http://schemas.microsoft.com/office/drawing/2014/main" id="{780D8F02-D3B8-7E72-17C0-095C9240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0964"/>
            <a:ext cx="1128445" cy="378086"/>
          </a:xfrm>
          <a:prstGeom prst="rect">
            <a:avLst/>
          </a:prstGeom>
        </p:spPr>
      </p:pic>
      <p:cxnSp>
        <p:nvCxnSpPr>
          <p:cNvPr id="27" name="Straight Connector 26">
            <a:extLst>
              <a:ext uri="{FF2B5EF4-FFF2-40B4-BE49-F238E27FC236}">
                <a16:creationId xmlns:a16="http://schemas.microsoft.com/office/drawing/2014/main" id="{23BC7BC4-6A4E-11A3-2836-DCAB2782CCB2}"/>
              </a:ext>
            </a:extLst>
          </p:cNvPr>
          <p:cNvCxnSpPr>
            <a:cxnSpLocks/>
          </p:cNvCxnSpPr>
          <p:nvPr/>
        </p:nvCxnSpPr>
        <p:spPr>
          <a:xfrm>
            <a:off x="0" y="682822"/>
            <a:ext cx="12291152" cy="0"/>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pic>
        <p:nvPicPr>
          <p:cNvPr id="81" name="object 24">
            <a:extLst>
              <a:ext uri="{FF2B5EF4-FFF2-40B4-BE49-F238E27FC236}">
                <a16:creationId xmlns:a16="http://schemas.microsoft.com/office/drawing/2014/main" id="{51B9A156-B9A4-66A7-743B-43C29E055940}"/>
              </a:ext>
            </a:extLst>
          </p:cNvPr>
          <p:cNvPicPr/>
          <p:nvPr/>
        </p:nvPicPr>
        <p:blipFill>
          <a:blip r:embed="rId9" cstate="print"/>
          <a:stretch>
            <a:fillRect/>
          </a:stretch>
        </p:blipFill>
        <p:spPr>
          <a:xfrm>
            <a:off x="3518737" y="2174020"/>
            <a:ext cx="365760" cy="365759"/>
          </a:xfrm>
          <a:prstGeom prst="rect">
            <a:avLst/>
          </a:prstGeom>
        </p:spPr>
      </p:pic>
      <p:sp>
        <p:nvSpPr>
          <p:cNvPr id="145" name="object 10">
            <a:extLst>
              <a:ext uri="{FF2B5EF4-FFF2-40B4-BE49-F238E27FC236}">
                <a16:creationId xmlns:a16="http://schemas.microsoft.com/office/drawing/2014/main" id="{2F0005F1-C0BE-670F-FF10-59083DA77FC3}"/>
              </a:ext>
            </a:extLst>
          </p:cNvPr>
          <p:cNvSpPr txBox="1"/>
          <p:nvPr/>
        </p:nvSpPr>
        <p:spPr>
          <a:xfrm>
            <a:off x="564884" y="983865"/>
            <a:ext cx="2301240" cy="509541"/>
          </a:xfrm>
          <a:prstGeom prst="rect">
            <a:avLst/>
          </a:prstGeom>
        </p:spPr>
        <p:txBody>
          <a:bodyPr vert="horz" wrap="square" lIns="0" tIns="16933" rIns="0" bIns="0" rtlCol="0">
            <a:spAutoFit/>
          </a:bodyPr>
          <a:lstStyle/>
          <a:p>
            <a:pPr marL="406390" marR="6773" indent="-390304" defTabSz="1219170">
              <a:spcBef>
                <a:spcPts val="133"/>
              </a:spcBef>
            </a:pPr>
            <a:r>
              <a:rPr sz="1600" b="1">
                <a:solidFill>
                  <a:srgbClr val="FFFFFF"/>
                </a:solidFill>
                <a:latin typeface="Calibri"/>
                <a:cs typeface="Calibri"/>
              </a:rPr>
              <a:t>KEY</a:t>
            </a:r>
            <a:r>
              <a:rPr sz="1600" b="1" spc="-27">
                <a:solidFill>
                  <a:srgbClr val="FFFFFF"/>
                </a:solidFill>
                <a:latin typeface="Calibri"/>
                <a:cs typeface="Calibri"/>
              </a:rPr>
              <a:t> </a:t>
            </a:r>
            <a:r>
              <a:rPr sz="1600" b="1">
                <a:solidFill>
                  <a:srgbClr val="FFFFFF"/>
                </a:solidFill>
                <a:latin typeface="Calibri"/>
                <a:cs typeface="Calibri"/>
              </a:rPr>
              <a:t>FACTS</a:t>
            </a:r>
            <a:r>
              <a:rPr sz="1600" b="1" spc="-40">
                <a:solidFill>
                  <a:srgbClr val="FFFFFF"/>
                </a:solidFill>
                <a:latin typeface="Calibri"/>
                <a:cs typeface="Calibri"/>
              </a:rPr>
              <a:t> </a:t>
            </a:r>
            <a:r>
              <a:rPr sz="1600" b="1" spc="-7">
                <a:solidFill>
                  <a:srgbClr val="FFFFFF"/>
                </a:solidFill>
                <a:latin typeface="Calibri"/>
                <a:cs typeface="Calibri"/>
              </a:rPr>
              <a:t>PERTAINING</a:t>
            </a:r>
            <a:r>
              <a:rPr sz="1600" b="1" spc="-33">
                <a:solidFill>
                  <a:srgbClr val="FFFFFF"/>
                </a:solidFill>
                <a:latin typeface="Calibri"/>
                <a:cs typeface="Calibri"/>
              </a:rPr>
              <a:t> </a:t>
            </a:r>
            <a:r>
              <a:rPr sz="1600" b="1">
                <a:solidFill>
                  <a:srgbClr val="FFFFFF"/>
                </a:solidFill>
                <a:latin typeface="Calibri"/>
                <a:cs typeface="Calibri"/>
              </a:rPr>
              <a:t>TO </a:t>
            </a:r>
            <a:r>
              <a:rPr sz="1600" b="1" spc="-347">
                <a:solidFill>
                  <a:srgbClr val="FFFFFF"/>
                </a:solidFill>
                <a:latin typeface="Calibri"/>
                <a:cs typeface="Calibri"/>
              </a:rPr>
              <a:t> </a:t>
            </a:r>
            <a:r>
              <a:rPr sz="1600" b="1">
                <a:solidFill>
                  <a:srgbClr val="FFFFFF"/>
                </a:solidFill>
                <a:latin typeface="Calibri"/>
                <a:cs typeface="Calibri"/>
              </a:rPr>
              <a:t>FLIPKART</a:t>
            </a:r>
            <a:r>
              <a:rPr sz="1600" b="1" spc="7">
                <a:solidFill>
                  <a:srgbClr val="FFFFFF"/>
                </a:solidFill>
                <a:latin typeface="Calibri"/>
                <a:cs typeface="Calibri"/>
              </a:rPr>
              <a:t> </a:t>
            </a:r>
            <a:r>
              <a:rPr sz="1600" b="1">
                <a:solidFill>
                  <a:srgbClr val="FFFFFF"/>
                </a:solidFill>
                <a:latin typeface="Calibri"/>
                <a:cs typeface="Calibri"/>
              </a:rPr>
              <a:t>&amp;</a:t>
            </a:r>
            <a:r>
              <a:rPr sz="1600" b="1" spc="-13">
                <a:solidFill>
                  <a:srgbClr val="FFFFFF"/>
                </a:solidFill>
                <a:latin typeface="Calibri"/>
                <a:cs typeface="Calibri"/>
              </a:rPr>
              <a:t> </a:t>
            </a:r>
            <a:r>
              <a:rPr sz="1600" b="1">
                <a:solidFill>
                  <a:srgbClr val="FFFFFF"/>
                </a:solidFill>
                <a:latin typeface="Calibri"/>
                <a:cs typeface="Calibri"/>
              </a:rPr>
              <a:t>TBBD</a:t>
            </a:r>
            <a:endParaRPr sz="1600">
              <a:solidFill>
                <a:prstClr val="black"/>
              </a:solidFill>
              <a:latin typeface="Calibri"/>
              <a:cs typeface="Calibri"/>
            </a:endParaRPr>
          </a:p>
        </p:txBody>
      </p:sp>
      <p:sp>
        <p:nvSpPr>
          <p:cNvPr id="152" name="object 22">
            <a:extLst>
              <a:ext uri="{FF2B5EF4-FFF2-40B4-BE49-F238E27FC236}">
                <a16:creationId xmlns:a16="http://schemas.microsoft.com/office/drawing/2014/main" id="{7644F84E-1521-00F8-FE1A-57814962982F}"/>
              </a:ext>
            </a:extLst>
          </p:cNvPr>
          <p:cNvSpPr txBox="1"/>
          <p:nvPr/>
        </p:nvSpPr>
        <p:spPr>
          <a:xfrm>
            <a:off x="4427325" y="2790164"/>
            <a:ext cx="154940" cy="305276"/>
          </a:xfrm>
          <a:prstGeom prst="rect">
            <a:avLst/>
          </a:prstGeom>
        </p:spPr>
        <p:txBody>
          <a:bodyPr vert="horz" wrap="square" lIns="0" tIns="17780" rIns="0" bIns="0" rtlCol="0">
            <a:spAutoFit/>
          </a:bodyPr>
          <a:lstStyle/>
          <a:p>
            <a:pPr marL="16933" defTabSz="1219170">
              <a:spcBef>
                <a:spcPts val="140"/>
              </a:spcBef>
            </a:pPr>
            <a:r>
              <a:rPr sz="1867" b="1">
                <a:solidFill>
                  <a:srgbClr val="FFFFFF"/>
                </a:solidFill>
                <a:latin typeface="Calibri"/>
                <a:cs typeface="Calibri"/>
              </a:rPr>
              <a:t>1</a:t>
            </a:r>
            <a:endParaRPr sz="1867">
              <a:solidFill>
                <a:prstClr val="black"/>
              </a:solidFill>
              <a:latin typeface="Calibri"/>
              <a:cs typeface="Calibri"/>
            </a:endParaRPr>
          </a:p>
        </p:txBody>
      </p:sp>
      <p:pic>
        <p:nvPicPr>
          <p:cNvPr id="156" name="object 26">
            <a:extLst>
              <a:ext uri="{FF2B5EF4-FFF2-40B4-BE49-F238E27FC236}">
                <a16:creationId xmlns:a16="http://schemas.microsoft.com/office/drawing/2014/main" id="{8B27B7BE-EFEA-49D5-B03A-B84BFB77182F}"/>
              </a:ext>
            </a:extLst>
          </p:cNvPr>
          <p:cNvPicPr/>
          <p:nvPr/>
        </p:nvPicPr>
        <p:blipFill>
          <a:blip r:embed="rId10" cstate="print"/>
          <a:stretch>
            <a:fillRect/>
          </a:stretch>
        </p:blipFill>
        <p:spPr>
          <a:xfrm>
            <a:off x="227196" y="1939359"/>
            <a:ext cx="329183" cy="329184"/>
          </a:xfrm>
          <a:prstGeom prst="rect">
            <a:avLst/>
          </a:prstGeom>
        </p:spPr>
      </p:pic>
      <p:sp>
        <p:nvSpPr>
          <p:cNvPr id="157" name="object 27">
            <a:extLst>
              <a:ext uri="{FF2B5EF4-FFF2-40B4-BE49-F238E27FC236}">
                <a16:creationId xmlns:a16="http://schemas.microsoft.com/office/drawing/2014/main" id="{DC958E40-C1BC-F8AF-8F22-A09D16885414}"/>
              </a:ext>
            </a:extLst>
          </p:cNvPr>
          <p:cNvSpPr/>
          <p:nvPr/>
        </p:nvSpPr>
        <p:spPr>
          <a:xfrm>
            <a:off x="227196" y="1939359"/>
            <a:ext cx="329353" cy="329353"/>
          </a:xfrm>
          <a:custGeom>
            <a:avLst/>
            <a:gdLst/>
            <a:ahLst/>
            <a:cxnLst/>
            <a:rect l="l" t="t" r="r" b="b"/>
            <a:pathLst>
              <a:path w="247014" h="247014">
                <a:moveTo>
                  <a:pt x="0" y="123444"/>
                </a:moveTo>
                <a:lnTo>
                  <a:pt x="9697" y="75384"/>
                </a:lnTo>
                <a:lnTo>
                  <a:pt x="36147" y="36147"/>
                </a:lnTo>
                <a:lnTo>
                  <a:pt x="75384" y="9697"/>
                </a:lnTo>
                <a:lnTo>
                  <a:pt x="123443" y="0"/>
                </a:lnTo>
                <a:lnTo>
                  <a:pt x="171503" y="9697"/>
                </a:lnTo>
                <a:lnTo>
                  <a:pt x="210740" y="36147"/>
                </a:lnTo>
                <a:lnTo>
                  <a:pt x="237190" y="75384"/>
                </a:lnTo>
                <a:lnTo>
                  <a:pt x="246887" y="123444"/>
                </a:lnTo>
                <a:lnTo>
                  <a:pt x="237190" y="171503"/>
                </a:lnTo>
                <a:lnTo>
                  <a:pt x="210740" y="210740"/>
                </a:lnTo>
                <a:lnTo>
                  <a:pt x="171503" y="237190"/>
                </a:lnTo>
                <a:lnTo>
                  <a:pt x="123443" y="246888"/>
                </a:lnTo>
                <a:lnTo>
                  <a:pt x="75384" y="237190"/>
                </a:lnTo>
                <a:lnTo>
                  <a:pt x="36147" y="210740"/>
                </a:lnTo>
                <a:lnTo>
                  <a:pt x="9697" y="171503"/>
                </a:lnTo>
                <a:lnTo>
                  <a:pt x="0" y="123444"/>
                </a:lnTo>
                <a:close/>
              </a:path>
            </a:pathLst>
          </a:custGeom>
          <a:ln w="12700">
            <a:solidFill>
              <a:srgbClr val="F16E20"/>
            </a:solidFill>
          </a:ln>
        </p:spPr>
        <p:txBody>
          <a:bodyPr wrap="square" lIns="0" tIns="0" rIns="0" bIns="0" rtlCol="0"/>
          <a:lstStyle/>
          <a:p>
            <a:pPr defTabSz="1219170"/>
            <a:endParaRPr sz="2400">
              <a:solidFill>
                <a:prstClr val="black"/>
              </a:solidFill>
              <a:latin typeface="Calibri"/>
            </a:endParaRPr>
          </a:p>
        </p:txBody>
      </p:sp>
      <p:sp>
        <p:nvSpPr>
          <p:cNvPr id="158" name="object 31">
            <a:extLst>
              <a:ext uri="{FF2B5EF4-FFF2-40B4-BE49-F238E27FC236}">
                <a16:creationId xmlns:a16="http://schemas.microsoft.com/office/drawing/2014/main" id="{02FBAD22-C69C-AE40-A744-A603EF6A7026}"/>
              </a:ext>
            </a:extLst>
          </p:cNvPr>
          <p:cNvSpPr txBox="1"/>
          <p:nvPr/>
        </p:nvSpPr>
        <p:spPr>
          <a:xfrm>
            <a:off x="316965" y="1950742"/>
            <a:ext cx="154940" cy="305276"/>
          </a:xfrm>
          <a:prstGeom prst="rect">
            <a:avLst/>
          </a:prstGeom>
        </p:spPr>
        <p:txBody>
          <a:bodyPr vert="horz" wrap="square" lIns="0" tIns="17780" rIns="0" bIns="0" rtlCol="0">
            <a:spAutoFit/>
          </a:bodyPr>
          <a:lstStyle/>
          <a:p>
            <a:pPr marL="16933" defTabSz="1219170">
              <a:spcBef>
                <a:spcPts val="140"/>
              </a:spcBef>
            </a:pPr>
            <a:r>
              <a:rPr lang="en-US" sz="1867" b="1">
                <a:solidFill>
                  <a:srgbClr val="FFFFFF"/>
                </a:solidFill>
                <a:latin typeface="Calibri"/>
                <a:cs typeface="Calibri"/>
              </a:rPr>
              <a:t>1</a:t>
            </a:r>
            <a:endParaRPr sz="1867">
              <a:solidFill>
                <a:prstClr val="black"/>
              </a:solidFill>
              <a:latin typeface="Calibri"/>
              <a:cs typeface="Calibri"/>
            </a:endParaRPr>
          </a:p>
        </p:txBody>
      </p:sp>
      <p:sp>
        <p:nvSpPr>
          <p:cNvPr id="161" name="object 34">
            <a:extLst>
              <a:ext uri="{FF2B5EF4-FFF2-40B4-BE49-F238E27FC236}">
                <a16:creationId xmlns:a16="http://schemas.microsoft.com/office/drawing/2014/main" id="{E87B90EE-B07E-141C-E4A9-BC9E2F124FDA}"/>
              </a:ext>
            </a:extLst>
          </p:cNvPr>
          <p:cNvSpPr txBox="1"/>
          <p:nvPr/>
        </p:nvSpPr>
        <p:spPr>
          <a:xfrm>
            <a:off x="6850664" y="2600942"/>
            <a:ext cx="683260" cy="1494426"/>
          </a:xfrm>
          <a:prstGeom prst="rect">
            <a:avLst/>
          </a:prstGeom>
        </p:spPr>
        <p:txBody>
          <a:bodyPr vert="horz" wrap="square" lIns="0" tIns="16933" rIns="0" bIns="0" rtlCol="0">
            <a:spAutoFit/>
          </a:bodyPr>
          <a:lstStyle/>
          <a:p>
            <a:pPr marL="16933" marR="6773" algn="r" defTabSz="1219170">
              <a:spcBef>
                <a:spcPts val="133"/>
              </a:spcBef>
            </a:pPr>
            <a:r>
              <a:rPr lang="en-US" sz="1200" b="1" i="1" spc="-7">
                <a:solidFill>
                  <a:prstClr val="black"/>
                </a:solidFill>
                <a:latin typeface="Calibri"/>
                <a:cs typeface="Calibri"/>
              </a:rPr>
              <a:t>More Highly Satisfied Customers on incurring lesser costs</a:t>
            </a:r>
            <a:endParaRPr sz="1200">
              <a:solidFill>
                <a:prstClr val="black"/>
              </a:solidFill>
              <a:latin typeface="Calibri"/>
              <a:cs typeface="Calibri"/>
            </a:endParaRPr>
          </a:p>
        </p:txBody>
      </p:sp>
      <p:sp>
        <p:nvSpPr>
          <p:cNvPr id="164" name="object 55">
            <a:extLst>
              <a:ext uri="{FF2B5EF4-FFF2-40B4-BE49-F238E27FC236}">
                <a16:creationId xmlns:a16="http://schemas.microsoft.com/office/drawing/2014/main" id="{3E66F198-C45B-FEA7-670E-076BB5EB3A9F}"/>
              </a:ext>
            </a:extLst>
          </p:cNvPr>
          <p:cNvSpPr txBox="1"/>
          <p:nvPr/>
        </p:nvSpPr>
        <p:spPr>
          <a:xfrm>
            <a:off x="4980699" y="2059827"/>
            <a:ext cx="2591448" cy="469487"/>
          </a:xfrm>
          <a:prstGeom prst="rect">
            <a:avLst/>
          </a:prstGeom>
        </p:spPr>
        <p:txBody>
          <a:bodyPr vert="horz" wrap="square" lIns="0" tIns="17780" rIns="0" bIns="0" rtlCol="0">
            <a:spAutoFit/>
          </a:bodyPr>
          <a:lstStyle/>
          <a:p>
            <a:pPr marL="16933" algn="ctr" defTabSz="1219170">
              <a:spcBef>
                <a:spcPts val="140"/>
              </a:spcBef>
            </a:pPr>
            <a:r>
              <a:rPr lang="en-US" sz="1467" b="1" spc="-7">
                <a:solidFill>
                  <a:srgbClr val="F36E20"/>
                </a:solidFill>
                <a:latin typeface="Calibri"/>
                <a:cs typeface="Calibri"/>
              </a:rPr>
              <a:t>Change in Customer Satisfaction</a:t>
            </a:r>
            <a:br>
              <a:rPr lang="en-US" sz="1467" b="1" spc="-7">
                <a:solidFill>
                  <a:srgbClr val="F36E20"/>
                </a:solidFill>
                <a:latin typeface="Calibri"/>
                <a:cs typeface="Calibri"/>
              </a:rPr>
            </a:br>
            <a:r>
              <a:rPr lang="en-US" sz="1467" b="1" spc="-7">
                <a:solidFill>
                  <a:srgbClr val="F36E20"/>
                </a:solidFill>
                <a:latin typeface="Calibri"/>
                <a:cs typeface="Calibri"/>
              </a:rPr>
              <a:t>(Strength)</a:t>
            </a:r>
            <a:endParaRPr sz="1467">
              <a:solidFill>
                <a:prstClr val="black"/>
              </a:solidFill>
              <a:latin typeface="Calibri"/>
              <a:cs typeface="Calibri"/>
            </a:endParaRPr>
          </a:p>
        </p:txBody>
      </p:sp>
      <p:pic>
        <p:nvPicPr>
          <p:cNvPr id="169" name="object 6">
            <a:extLst>
              <a:ext uri="{FF2B5EF4-FFF2-40B4-BE49-F238E27FC236}">
                <a16:creationId xmlns:a16="http://schemas.microsoft.com/office/drawing/2014/main" id="{BCC2B730-6B1D-F87A-3544-EFE3A986D393}"/>
              </a:ext>
            </a:extLst>
          </p:cNvPr>
          <p:cNvPicPr/>
          <p:nvPr/>
        </p:nvPicPr>
        <p:blipFill>
          <a:blip r:embed="rId11" cstate="print"/>
          <a:stretch>
            <a:fillRect/>
          </a:stretch>
        </p:blipFill>
        <p:spPr>
          <a:xfrm>
            <a:off x="311395" y="1178903"/>
            <a:ext cx="2991573" cy="724799"/>
          </a:xfrm>
          <a:prstGeom prst="rect">
            <a:avLst/>
          </a:prstGeom>
        </p:spPr>
      </p:pic>
      <p:sp>
        <p:nvSpPr>
          <p:cNvPr id="170" name="object 10">
            <a:extLst>
              <a:ext uri="{FF2B5EF4-FFF2-40B4-BE49-F238E27FC236}">
                <a16:creationId xmlns:a16="http://schemas.microsoft.com/office/drawing/2014/main" id="{23040D86-D6AC-36D2-C7BB-CF4EBE9C4314}"/>
              </a:ext>
            </a:extLst>
          </p:cNvPr>
          <p:cNvSpPr txBox="1"/>
          <p:nvPr/>
        </p:nvSpPr>
        <p:spPr>
          <a:xfrm>
            <a:off x="357175" y="1235093"/>
            <a:ext cx="2781472" cy="509541"/>
          </a:xfrm>
          <a:prstGeom prst="rect">
            <a:avLst/>
          </a:prstGeom>
        </p:spPr>
        <p:txBody>
          <a:bodyPr vert="horz" wrap="square" lIns="0" tIns="16933" rIns="0" bIns="0" rtlCol="0" anchor="t">
            <a:spAutoFit/>
          </a:bodyPr>
          <a:lstStyle/>
          <a:p>
            <a:pPr marL="405765" marR="6350" indent="-389890" algn="ctr" defTabSz="1219170">
              <a:spcBef>
                <a:spcPts val="133"/>
              </a:spcBef>
            </a:pPr>
            <a:r>
              <a:rPr lang="en-IN" sz="1600" b="1">
                <a:solidFill>
                  <a:srgbClr val="FFFFFF"/>
                </a:solidFill>
                <a:latin typeface="Calibri"/>
                <a:ea typeface="Calibri"/>
                <a:cs typeface="Calibri"/>
              </a:rPr>
              <a:t>Factors influencing decisions of      Outsourcing</a:t>
            </a:r>
            <a:endParaRPr lang="en-US"/>
          </a:p>
        </p:txBody>
      </p:sp>
      <p:cxnSp>
        <p:nvCxnSpPr>
          <p:cNvPr id="189" name="Straight Arrow Connector 188">
            <a:extLst>
              <a:ext uri="{FF2B5EF4-FFF2-40B4-BE49-F238E27FC236}">
                <a16:creationId xmlns:a16="http://schemas.microsoft.com/office/drawing/2014/main" id="{0BB758DF-7741-9911-81D7-99ABEC5502FF}"/>
              </a:ext>
            </a:extLst>
          </p:cNvPr>
          <p:cNvCxnSpPr>
            <a:cxnSpLocks/>
          </p:cNvCxnSpPr>
          <p:nvPr/>
        </p:nvCxnSpPr>
        <p:spPr>
          <a:xfrm flipV="1">
            <a:off x="4510117" y="2665548"/>
            <a:ext cx="0" cy="16688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130CD0BA-5B98-A484-C561-FB138CA15E3D}"/>
              </a:ext>
            </a:extLst>
          </p:cNvPr>
          <p:cNvCxnSpPr>
            <a:cxnSpLocks/>
          </p:cNvCxnSpPr>
          <p:nvPr/>
        </p:nvCxnSpPr>
        <p:spPr>
          <a:xfrm flipV="1">
            <a:off x="4510117" y="4333995"/>
            <a:ext cx="2726175" cy="4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1" name="Straight Arrow Connector 190">
            <a:extLst>
              <a:ext uri="{FF2B5EF4-FFF2-40B4-BE49-F238E27FC236}">
                <a16:creationId xmlns:a16="http://schemas.microsoft.com/office/drawing/2014/main" id="{847220D2-2A94-2603-1BF3-FF4FBE0E7DB7}"/>
              </a:ext>
            </a:extLst>
          </p:cNvPr>
          <p:cNvCxnSpPr>
            <a:cxnSpLocks/>
          </p:cNvCxnSpPr>
          <p:nvPr/>
        </p:nvCxnSpPr>
        <p:spPr>
          <a:xfrm>
            <a:off x="4758316" y="3137394"/>
            <a:ext cx="1572985" cy="7832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92" name="TextBox 191">
            <a:extLst>
              <a:ext uri="{FF2B5EF4-FFF2-40B4-BE49-F238E27FC236}">
                <a16:creationId xmlns:a16="http://schemas.microsoft.com/office/drawing/2014/main" id="{A90D4B58-EE02-11A3-123B-A3B9A79E04AB}"/>
              </a:ext>
            </a:extLst>
          </p:cNvPr>
          <p:cNvSpPr txBox="1"/>
          <p:nvPr/>
        </p:nvSpPr>
        <p:spPr>
          <a:xfrm>
            <a:off x="5083143" y="4362575"/>
            <a:ext cx="19362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Customer Satisfaction</a:t>
            </a: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TextBox 192">
            <a:extLst>
              <a:ext uri="{FF2B5EF4-FFF2-40B4-BE49-F238E27FC236}">
                <a16:creationId xmlns:a16="http://schemas.microsoft.com/office/drawing/2014/main" id="{8BC37F29-C1A8-830D-4DB1-135B9CE93775}"/>
              </a:ext>
            </a:extLst>
          </p:cNvPr>
          <p:cNvSpPr txBox="1"/>
          <p:nvPr/>
        </p:nvSpPr>
        <p:spPr>
          <a:xfrm rot="16200000">
            <a:off x="3638927" y="3429747"/>
            <a:ext cx="13725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Cost of Operations</a:t>
            </a: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417B495F-F3D8-4D3A-C02A-D0BA6A2D5B16}"/>
              </a:ext>
            </a:extLst>
          </p:cNvPr>
          <p:cNvSpPr txBox="1"/>
          <p:nvPr/>
        </p:nvSpPr>
        <p:spPr>
          <a:xfrm rot="1618839">
            <a:off x="4306102" y="3059018"/>
            <a:ext cx="236207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Depth</a:t>
            </a: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10E36B13-443C-495A-074A-BC2F84406D1C}"/>
              </a:ext>
            </a:extLst>
          </p:cNvPr>
          <p:cNvSpPr txBox="1"/>
          <p:nvPr/>
        </p:nvSpPr>
        <p:spPr>
          <a:xfrm>
            <a:off x="110186" y="757224"/>
            <a:ext cx="11971627" cy="276999"/>
          </a:xfrm>
          <a:prstGeom prst="rect">
            <a:avLst/>
          </a:prstGeom>
          <a:noFill/>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374151"/>
                </a:solidFill>
                <a:ea typeface="+mn-lt"/>
                <a:cs typeface="+mn-lt"/>
              </a:rPr>
              <a:t>Ongoing outsourcing: series of implications for the staff and customers, calling for thorough evaluation and strategic management</a:t>
            </a:r>
            <a:endParaRPr lang="en-US" b="1">
              <a:ea typeface="Calibri"/>
              <a:cs typeface="Calibri"/>
            </a:endParaRPr>
          </a:p>
        </p:txBody>
      </p:sp>
      <p:sp>
        <p:nvSpPr>
          <p:cNvPr id="49" name="object 13">
            <a:extLst>
              <a:ext uri="{FF2B5EF4-FFF2-40B4-BE49-F238E27FC236}">
                <a16:creationId xmlns:a16="http://schemas.microsoft.com/office/drawing/2014/main" id="{D63DD02A-120C-E565-FAFD-F2EEF6A0EC98}"/>
              </a:ext>
            </a:extLst>
          </p:cNvPr>
          <p:cNvSpPr txBox="1"/>
          <p:nvPr/>
        </p:nvSpPr>
        <p:spPr>
          <a:xfrm>
            <a:off x="4069974" y="1139979"/>
            <a:ext cx="1189567" cy="760892"/>
          </a:xfrm>
          <a:prstGeom prst="rect">
            <a:avLst/>
          </a:prstGeom>
        </p:spPr>
        <p:txBody>
          <a:bodyPr vert="horz" wrap="square" lIns="0" tIns="16933" rIns="0" bIns="0" rtlCol="0">
            <a:spAutoFit/>
          </a:bodyPr>
          <a:lstStyle/>
          <a:p>
            <a:pPr marL="410623" defTabSz="1219170">
              <a:lnSpc>
                <a:spcPts val="2773"/>
              </a:lnSpc>
              <a:spcBef>
                <a:spcPts val="133"/>
              </a:spcBef>
            </a:pPr>
            <a:r>
              <a:rPr sz="2400" b="1" spc="-7">
                <a:solidFill>
                  <a:srgbClr val="F36E20"/>
                </a:solidFill>
                <a:latin typeface="Calibri"/>
                <a:cs typeface="Calibri"/>
              </a:rPr>
              <a:t>52%</a:t>
            </a:r>
            <a:endParaRPr sz="2400">
              <a:solidFill>
                <a:prstClr val="black"/>
              </a:solidFill>
              <a:latin typeface="Calibri"/>
              <a:cs typeface="Calibri"/>
            </a:endParaRPr>
          </a:p>
          <a:p>
            <a:pPr marL="22859" defTabSz="1219170">
              <a:lnSpc>
                <a:spcPts val="1493"/>
              </a:lnSpc>
            </a:pPr>
            <a:r>
              <a:rPr lang="en-US" sz="1333" spc="-13">
                <a:solidFill>
                  <a:srgbClr val="161616"/>
                </a:solidFill>
                <a:latin typeface="Calibri"/>
                <a:cs typeface="Calibri"/>
              </a:rPr>
              <a:t>Reduction in cost of functions</a:t>
            </a:r>
            <a:endParaRPr sz="1333">
              <a:solidFill>
                <a:prstClr val="black"/>
              </a:solidFill>
              <a:latin typeface="Calibri"/>
              <a:cs typeface="Calibri"/>
            </a:endParaRPr>
          </a:p>
        </p:txBody>
      </p:sp>
      <p:sp>
        <p:nvSpPr>
          <p:cNvPr id="56" name="object 15">
            <a:extLst>
              <a:ext uri="{FF2B5EF4-FFF2-40B4-BE49-F238E27FC236}">
                <a16:creationId xmlns:a16="http://schemas.microsoft.com/office/drawing/2014/main" id="{4BF025DC-BB3D-16EC-3442-DB0788598B77}"/>
              </a:ext>
            </a:extLst>
          </p:cNvPr>
          <p:cNvSpPr txBox="1"/>
          <p:nvPr/>
        </p:nvSpPr>
        <p:spPr>
          <a:xfrm>
            <a:off x="5760361" y="1122958"/>
            <a:ext cx="1517903" cy="760892"/>
          </a:xfrm>
          <a:prstGeom prst="rect">
            <a:avLst/>
          </a:prstGeom>
        </p:spPr>
        <p:txBody>
          <a:bodyPr vert="horz" wrap="square" lIns="0" tIns="16933" rIns="0" bIns="0" rtlCol="0">
            <a:spAutoFit/>
          </a:bodyPr>
          <a:lstStyle/>
          <a:p>
            <a:pPr marL="414856" defTabSz="1219170">
              <a:lnSpc>
                <a:spcPts val="2800"/>
              </a:lnSpc>
              <a:spcBef>
                <a:spcPts val="133"/>
              </a:spcBef>
            </a:pPr>
            <a:r>
              <a:rPr lang="en-US" sz="2400" b="1" spc="-7">
                <a:solidFill>
                  <a:srgbClr val="F36E20"/>
                </a:solidFill>
                <a:latin typeface="Calibri"/>
                <a:cs typeface="Calibri"/>
              </a:rPr>
              <a:t>5%</a:t>
            </a:r>
            <a:endParaRPr sz="2400">
              <a:solidFill>
                <a:prstClr val="black"/>
              </a:solidFill>
              <a:latin typeface="Calibri"/>
              <a:cs typeface="Calibri"/>
            </a:endParaRPr>
          </a:p>
          <a:p>
            <a:pPr marL="16933" defTabSz="1219170">
              <a:lnSpc>
                <a:spcPts val="1520"/>
              </a:lnSpc>
            </a:pPr>
            <a:r>
              <a:rPr lang="en-US" sz="1333" spc="-20">
                <a:solidFill>
                  <a:srgbClr val="161616"/>
                </a:solidFill>
                <a:latin typeface="Calibri"/>
                <a:cs typeface="Calibri"/>
              </a:rPr>
              <a:t>Absolute Decrease in Unsatisfied Customers</a:t>
            </a:r>
            <a:endParaRPr sz="1333">
              <a:solidFill>
                <a:prstClr val="black"/>
              </a:solidFill>
              <a:latin typeface="Calibri"/>
              <a:cs typeface="Calibri"/>
            </a:endParaRPr>
          </a:p>
        </p:txBody>
      </p:sp>
      <p:pic>
        <p:nvPicPr>
          <p:cNvPr id="57" name="Picture 2" descr="popup-image">
            <a:extLst>
              <a:ext uri="{FF2B5EF4-FFF2-40B4-BE49-F238E27FC236}">
                <a16:creationId xmlns:a16="http://schemas.microsoft.com/office/drawing/2014/main" id="{87B165A6-8AB7-F528-9CDA-FEFE7901DE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242" y="2416804"/>
            <a:ext cx="3139799" cy="2642101"/>
          </a:xfrm>
          <a:prstGeom prst="rect">
            <a:avLst/>
          </a:prstGeom>
          <a:noFill/>
          <a:extLst>
            <a:ext uri="{909E8E84-426E-40DD-AFC4-6F175D3DCCD1}">
              <a14:hiddenFill xmlns:a14="http://schemas.microsoft.com/office/drawing/2010/main">
                <a:solidFill>
                  <a:srgbClr val="FFFFFF"/>
                </a:solidFill>
              </a14:hiddenFill>
            </a:ext>
          </a:extLst>
        </p:spPr>
      </p:pic>
      <p:sp>
        <p:nvSpPr>
          <p:cNvPr id="58" name="object 55">
            <a:extLst>
              <a:ext uri="{FF2B5EF4-FFF2-40B4-BE49-F238E27FC236}">
                <a16:creationId xmlns:a16="http://schemas.microsoft.com/office/drawing/2014/main" id="{08DF9BC6-2D77-2CB3-DCB9-F43CA03AF105}"/>
              </a:ext>
            </a:extLst>
          </p:cNvPr>
          <p:cNvSpPr txBox="1"/>
          <p:nvPr/>
        </p:nvSpPr>
        <p:spPr>
          <a:xfrm>
            <a:off x="646148" y="2008555"/>
            <a:ext cx="3079496" cy="243721"/>
          </a:xfrm>
          <a:prstGeom prst="rect">
            <a:avLst/>
          </a:prstGeom>
        </p:spPr>
        <p:txBody>
          <a:bodyPr vert="horz" wrap="square" lIns="0" tIns="17780" rIns="0" bIns="0" rtlCol="0">
            <a:spAutoFit/>
          </a:bodyPr>
          <a:lstStyle/>
          <a:p>
            <a:pPr marL="16933" defTabSz="1219170">
              <a:spcBef>
                <a:spcPts val="140"/>
              </a:spcBef>
            </a:pPr>
            <a:r>
              <a:rPr lang="en-US" sz="1467" b="1" spc="-7">
                <a:solidFill>
                  <a:srgbClr val="F36E20"/>
                </a:solidFill>
                <a:latin typeface="Calibri"/>
                <a:cs typeface="Calibri"/>
              </a:rPr>
              <a:t>Outsourcing Decision Matrix Analysis</a:t>
            </a:r>
            <a:endParaRPr sz="1467">
              <a:solidFill>
                <a:prstClr val="black"/>
              </a:solidFill>
              <a:latin typeface="Calibri"/>
              <a:cs typeface="Calibri"/>
            </a:endParaRPr>
          </a:p>
        </p:txBody>
      </p:sp>
      <p:sp>
        <p:nvSpPr>
          <p:cNvPr id="59" name="Rectangle: Rounded Corners 9">
            <a:extLst>
              <a:ext uri="{FF2B5EF4-FFF2-40B4-BE49-F238E27FC236}">
                <a16:creationId xmlns:a16="http://schemas.microsoft.com/office/drawing/2014/main" id="{4CA446A5-AF50-5197-F135-56EA767FEB4B}"/>
              </a:ext>
            </a:extLst>
          </p:cNvPr>
          <p:cNvSpPr/>
          <p:nvPr/>
        </p:nvSpPr>
        <p:spPr>
          <a:xfrm>
            <a:off x="3303719" y="4801857"/>
            <a:ext cx="1634166" cy="752201"/>
          </a:xfrm>
          <a:prstGeom prst="roundRect">
            <a:avLst/>
          </a:prstGeom>
          <a:solidFill>
            <a:srgbClr val="3D9A36"/>
          </a:solidFill>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Calibri" panose="020F0502020204030204"/>
                <a:ea typeface="+mn-ea"/>
                <a:cs typeface="+mn-cs"/>
              </a:rPr>
              <a:t>Top Reasons to go for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1">
                <a:solidFill>
                  <a:prstClr val="white"/>
                </a:solidFill>
                <a:latin typeface="Calibri" panose="020F0502020204030204"/>
              </a:rPr>
              <a:t>Outsourcing</a:t>
            </a:r>
            <a:endParaRPr kumimoji="0" lang="en-IN" sz="1600" b="1" i="1"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Rounded Corners 61">
            <a:extLst>
              <a:ext uri="{FF2B5EF4-FFF2-40B4-BE49-F238E27FC236}">
                <a16:creationId xmlns:a16="http://schemas.microsoft.com/office/drawing/2014/main" id="{45FD526A-876A-3BA5-DAC4-91E795EF2E8E}"/>
              </a:ext>
            </a:extLst>
          </p:cNvPr>
          <p:cNvSpPr/>
          <p:nvPr/>
        </p:nvSpPr>
        <p:spPr>
          <a:xfrm>
            <a:off x="5096376" y="4803579"/>
            <a:ext cx="2167201" cy="262308"/>
          </a:xfrm>
          <a:prstGeom prst="roundRect">
            <a:avLst/>
          </a:prstGeom>
          <a:solidFill>
            <a:schemeClr val="bg1"/>
          </a:solidFill>
          <a:ln>
            <a:solidFill>
              <a:srgbClr val="2BAF15"/>
            </a:solidFill>
          </a:ln>
          <a:effectLst>
            <a:outerShdw blurRad="50800" dist="38100" dir="2700000" algn="tl" rotWithShape="0">
              <a:srgbClr val="50D867">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a:solidFill>
                  <a:sysClr val="windowText" lastClr="000000"/>
                </a:solidFill>
                <a:latin typeface="Calibri" panose="020F0502020204030204"/>
              </a:rPr>
              <a:t>Core Competencies</a:t>
            </a:r>
            <a:endParaRPr lang="en-US">
              <a:solidFill>
                <a:sysClr val="windowText" lastClr="000000"/>
              </a:solidFill>
              <a:ea typeface="+mn-ea"/>
              <a:cs typeface="+mn-cs"/>
            </a:endParaRPr>
          </a:p>
        </p:txBody>
      </p:sp>
      <p:sp>
        <p:nvSpPr>
          <p:cNvPr id="62" name="Rectangle: Rounded Corners 1087">
            <a:extLst>
              <a:ext uri="{FF2B5EF4-FFF2-40B4-BE49-F238E27FC236}">
                <a16:creationId xmlns:a16="http://schemas.microsoft.com/office/drawing/2014/main" id="{3CEBA237-55D8-3F1D-A1DD-88D9E0E35C89}"/>
              </a:ext>
            </a:extLst>
          </p:cNvPr>
          <p:cNvSpPr/>
          <p:nvPr/>
        </p:nvSpPr>
        <p:spPr>
          <a:xfrm>
            <a:off x="7337726" y="4803580"/>
            <a:ext cx="2247081" cy="262308"/>
          </a:xfrm>
          <a:prstGeom prst="roundRect">
            <a:avLst/>
          </a:prstGeom>
          <a:solidFill>
            <a:schemeClr val="bg1"/>
          </a:solidFill>
          <a:ln>
            <a:solidFill>
              <a:srgbClr val="2BAF15"/>
            </a:solidFill>
          </a:ln>
          <a:effectLst>
            <a:outerShdw blurRad="50800" dist="38100" dir="2700000" algn="tl" rotWithShape="0">
              <a:srgbClr val="50D867">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a:solidFill>
                  <a:sysClr val="windowText" lastClr="000000"/>
                </a:solidFill>
                <a:latin typeface="Calibri" panose="020F0502020204030204"/>
              </a:rPr>
              <a:t>Cost Savings</a:t>
            </a:r>
            <a:endParaRPr kumimoji="0" lang="en-IN" sz="1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Rounded Corners 1088">
            <a:extLst>
              <a:ext uri="{FF2B5EF4-FFF2-40B4-BE49-F238E27FC236}">
                <a16:creationId xmlns:a16="http://schemas.microsoft.com/office/drawing/2014/main" id="{01AEFF77-336F-1BB6-377F-A2CC0CFE0EB4}"/>
              </a:ext>
            </a:extLst>
          </p:cNvPr>
          <p:cNvSpPr/>
          <p:nvPr/>
        </p:nvSpPr>
        <p:spPr>
          <a:xfrm>
            <a:off x="9693802" y="4800500"/>
            <a:ext cx="2378121" cy="262308"/>
          </a:xfrm>
          <a:prstGeom prst="roundRect">
            <a:avLst/>
          </a:prstGeom>
          <a:solidFill>
            <a:schemeClr val="bg1"/>
          </a:solidFill>
          <a:ln>
            <a:solidFill>
              <a:srgbClr val="2BAF15"/>
            </a:solidFill>
          </a:ln>
          <a:effectLst>
            <a:outerShdw blurRad="50800" dist="38100" dir="2700000" algn="tl" rotWithShape="0">
              <a:srgbClr val="50D867">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a:solidFill>
                  <a:sysClr val="windowText" lastClr="000000"/>
                </a:solidFill>
                <a:latin typeface="Calibri" panose="020F0502020204030204"/>
              </a:rPr>
              <a:t>Variable capacity</a:t>
            </a:r>
            <a:endParaRPr lang="en-US">
              <a:solidFill>
                <a:sysClr val="windowText" lastClr="000000"/>
              </a:solidFill>
              <a:ea typeface="+mn-ea"/>
              <a:cs typeface="+mn-cs"/>
            </a:endParaRPr>
          </a:p>
        </p:txBody>
      </p:sp>
      <p:sp>
        <p:nvSpPr>
          <p:cNvPr id="64" name="AutoShape 4" descr="Free Indian Map Icon - Download in Line Style">
            <a:extLst>
              <a:ext uri="{FF2B5EF4-FFF2-40B4-BE49-F238E27FC236}">
                <a16:creationId xmlns:a16="http://schemas.microsoft.com/office/drawing/2014/main" id="{6E9D53B1-3FD7-1175-0F66-CB4245B120F0}"/>
              </a:ext>
            </a:extLst>
          </p:cNvPr>
          <p:cNvSpPr>
            <a:spLocks noChangeAspect="1" noChangeArrowheads="1"/>
          </p:cNvSpPr>
          <p:nvPr/>
        </p:nvSpPr>
        <p:spPr bwMode="auto">
          <a:xfrm>
            <a:off x="5571512" y="5169434"/>
            <a:ext cx="304800" cy="409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618613E-86B7-942F-57C0-E2B75CB6D77A}"/>
              </a:ext>
            </a:extLst>
          </p:cNvPr>
          <p:cNvSpPr/>
          <p:nvPr/>
        </p:nvSpPr>
        <p:spPr>
          <a:xfrm>
            <a:off x="5149094" y="5146369"/>
            <a:ext cx="2107024" cy="1072186"/>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defRPr/>
            </a:pPr>
            <a:r>
              <a:rPr lang="en-US" sz="1200">
                <a:solidFill>
                  <a:prstClr val="black"/>
                </a:solidFill>
                <a:latin typeface="Calibri"/>
                <a:ea typeface="Calibri"/>
                <a:cs typeface="Arial"/>
              </a:rPr>
              <a:t>-Expertise in specific areas</a:t>
            </a:r>
            <a:br>
              <a:rPr lang="en-US" sz="1200">
                <a:solidFill>
                  <a:prstClr val="black"/>
                </a:solidFill>
                <a:latin typeface="Calibri"/>
                <a:ea typeface="Calibri"/>
                <a:cs typeface="Arial"/>
              </a:rPr>
            </a:br>
            <a:r>
              <a:rPr lang="en-US" sz="1200">
                <a:solidFill>
                  <a:prstClr val="black"/>
                </a:solidFill>
                <a:latin typeface="Calibri"/>
                <a:ea typeface="Calibri"/>
                <a:cs typeface="Arial"/>
              </a:rPr>
              <a:t>-Focus on core functions: </a:t>
            </a:r>
            <a:r>
              <a:rPr lang="en-US" sz="1200">
                <a:solidFill>
                  <a:srgbClr val="374151"/>
                </a:solidFill>
                <a:ea typeface="+mn-lt"/>
                <a:cs typeface="+mn-lt"/>
              </a:rPr>
              <a:t>client services, marketing, and business management</a:t>
            </a:r>
            <a:endParaRPr lang="en-US" sz="1200" b="0" i="0" u="none" strike="noStrike" kern="1200" cap="none" spc="0" normalizeH="0" baseline="0" noProof="0">
              <a:ln>
                <a:noFill/>
              </a:ln>
              <a:solidFill>
                <a:prstClr val="black"/>
              </a:solidFill>
              <a:effectLst/>
              <a:uLnTx/>
              <a:uFillTx/>
              <a:latin typeface="Calibri"/>
              <a:ea typeface="Calibri"/>
              <a:cs typeface="Arial"/>
            </a:endParaRPr>
          </a:p>
        </p:txBody>
      </p:sp>
      <p:sp>
        <p:nvSpPr>
          <p:cNvPr id="66" name="Rectangle 65">
            <a:extLst>
              <a:ext uri="{FF2B5EF4-FFF2-40B4-BE49-F238E27FC236}">
                <a16:creationId xmlns:a16="http://schemas.microsoft.com/office/drawing/2014/main" id="{4D455DEA-2DE4-58B6-B4A2-4CD2D00FF418}"/>
              </a:ext>
            </a:extLst>
          </p:cNvPr>
          <p:cNvSpPr/>
          <p:nvPr/>
        </p:nvSpPr>
        <p:spPr>
          <a:xfrm>
            <a:off x="7337401" y="5156138"/>
            <a:ext cx="2282870" cy="1072186"/>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defRPr/>
            </a:pPr>
            <a:r>
              <a:rPr lang="en-US" sz="1200">
                <a:solidFill>
                  <a:srgbClr val="374151"/>
                </a:solidFill>
                <a:ea typeface="+mn-lt"/>
                <a:cs typeface="+mn-lt"/>
              </a:rPr>
              <a:t>Hired on a project or hourly basis, minimizing the cost of full-time employees, including salaries, benefits, and training expenses.</a:t>
            </a:r>
            <a:endParaRPr lang="en-US"/>
          </a:p>
        </p:txBody>
      </p:sp>
      <p:sp>
        <p:nvSpPr>
          <p:cNvPr id="67" name="Rectangle 66">
            <a:extLst>
              <a:ext uri="{FF2B5EF4-FFF2-40B4-BE49-F238E27FC236}">
                <a16:creationId xmlns:a16="http://schemas.microsoft.com/office/drawing/2014/main" id="{19F43415-9745-09F9-EDA7-257A4D0495F7}"/>
              </a:ext>
            </a:extLst>
          </p:cNvPr>
          <p:cNvSpPr/>
          <p:nvPr/>
        </p:nvSpPr>
        <p:spPr>
          <a:xfrm>
            <a:off x="9691785" y="5156136"/>
            <a:ext cx="2380562" cy="1072187"/>
          </a:xfrm>
          <a:prstGeom prst="rect">
            <a:avLst/>
          </a:prstGeom>
          <a:ln w="19050">
            <a:solidFill>
              <a:srgbClr val="96C61C"/>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defRPr/>
            </a:pPr>
            <a:r>
              <a:rPr lang="en-US" sz="1200">
                <a:solidFill>
                  <a:srgbClr val="374151"/>
                </a:solidFill>
                <a:ea typeface="+mn-lt"/>
                <a:cs typeface="+mn-lt"/>
              </a:rPr>
              <a:t>Scale up or down quickly to meet changing customer demand without hiring and firing in-house staff seasonally</a:t>
            </a:r>
            <a:endParaRPr lang="en-US">
              <a:ea typeface="+mn-lt"/>
              <a:cs typeface="+mn-lt"/>
            </a:endParaRPr>
          </a:p>
        </p:txBody>
      </p:sp>
      <p:pic>
        <p:nvPicPr>
          <p:cNvPr id="73" name="object 26">
            <a:extLst>
              <a:ext uri="{FF2B5EF4-FFF2-40B4-BE49-F238E27FC236}">
                <a16:creationId xmlns:a16="http://schemas.microsoft.com/office/drawing/2014/main" id="{E94054D6-A56E-2648-0E04-85A8BE294E82}"/>
              </a:ext>
            </a:extLst>
          </p:cNvPr>
          <p:cNvPicPr/>
          <p:nvPr/>
        </p:nvPicPr>
        <p:blipFill>
          <a:blip r:embed="rId10" cstate="print"/>
          <a:stretch>
            <a:fillRect/>
          </a:stretch>
        </p:blipFill>
        <p:spPr>
          <a:xfrm>
            <a:off x="4527711" y="1996899"/>
            <a:ext cx="329183" cy="329184"/>
          </a:xfrm>
          <a:prstGeom prst="rect">
            <a:avLst/>
          </a:prstGeom>
        </p:spPr>
      </p:pic>
      <p:sp>
        <p:nvSpPr>
          <p:cNvPr id="74" name="object 27">
            <a:extLst>
              <a:ext uri="{FF2B5EF4-FFF2-40B4-BE49-F238E27FC236}">
                <a16:creationId xmlns:a16="http://schemas.microsoft.com/office/drawing/2014/main" id="{78677FD2-62C8-D2DF-8AD2-05F6A3DC8325}"/>
              </a:ext>
            </a:extLst>
          </p:cNvPr>
          <p:cNvSpPr/>
          <p:nvPr/>
        </p:nvSpPr>
        <p:spPr>
          <a:xfrm>
            <a:off x="4527711" y="1996899"/>
            <a:ext cx="329353" cy="329353"/>
          </a:xfrm>
          <a:custGeom>
            <a:avLst/>
            <a:gdLst/>
            <a:ahLst/>
            <a:cxnLst/>
            <a:rect l="l" t="t" r="r" b="b"/>
            <a:pathLst>
              <a:path w="247014" h="247014">
                <a:moveTo>
                  <a:pt x="0" y="123444"/>
                </a:moveTo>
                <a:lnTo>
                  <a:pt x="9697" y="75384"/>
                </a:lnTo>
                <a:lnTo>
                  <a:pt x="36147" y="36147"/>
                </a:lnTo>
                <a:lnTo>
                  <a:pt x="75384" y="9697"/>
                </a:lnTo>
                <a:lnTo>
                  <a:pt x="123443" y="0"/>
                </a:lnTo>
                <a:lnTo>
                  <a:pt x="171503" y="9697"/>
                </a:lnTo>
                <a:lnTo>
                  <a:pt x="210740" y="36147"/>
                </a:lnTo>
                <a:lnTo>
                  <a:pt x="237190" y="75384"/>
                </a:lnTo>
                <a:lnTo>
                  <a:pt x="246887" y="123444"/>
                </a:lnTo>
                <a:lnTo>
                  <a:pt x="237190" y="171503"/>
                </a:lnTo>
                <a:lnTo>
                  <a:pt x="210740" y="210740"/>
                </a:lnTo>
                <a:lnTo>
                  <a:pt x="171503" y="237190"/>
                </a:lnTo>
                <a:lnTo>
                  <a:pt x="123443" y="246888"/>
                </a:lnTo>
                <a:lnTo>
                  <a:pt x="75384" y="237190"/>
                </a:lnTo>
                <a:lnTo>
                  <a:pt x="36147" y="210740"/>
                </a:lnTo>
                <a:lnTo>
                  <a:pt x="9697" y="171503"/>
                </a:lnTo>
                <a:lnTo>
                  <a:pt x="0" y="123444"/>
                </a:lnTo>
                <a:close/>
              </a:path>
            </a:pathLst>
          </a:custGeom>
          <a:ln w="12700">
            <a:solidFill>
              <a:srgbClr val="F16E20"/>
            </a:solidFill>
          </a:ln>
        </p:spPr>
        <p:txBody>
          <a:bodyPr wrap="square" lIns="0" tIns="0" rIns="0" bIns="0" rtlCol="0"/>
          <a:lstStyle/>
          <a:p>
            <a:pPr defTabSz="1219170"/>
            <a:endParaRPr sz="2400">
              <a:solidFill>
                <a:prstClr val="black"/>
              </a:solidFill>
              <a:latin typeface="Calibri"/>
            </a:endParaRPr>
          </a:p>
        </p:txBody>
      </p:sp>
      <p:sp>
        <p:nvSpPr>
          <p:cNvPr id="75" name="object 31">
            <a:extLst>
              <a:ext uri="{FF2B5EF4-FFF2-40B4-BE49-F238E27FC236}">
                <a16:creationId xmlns:a16="http://schemas.microsoft.com/office/drawing/2014/main" id="{0378773B-C3E6-1F2D-8C51-0943BA00D93A}"/>
              </a:ext>
            </a:extLst>
          </p:cNvPr>
          <p:cNvSpPr txBox="1"/>
          <p:nvPr/>
        </p:nvSpPr>
        <p:spPr>
          <a:xfrm>
            <a:off x="4617480" y="2008282"/>
            <a:ext cx="154940" cy="305276"/>
          </a:xfrm>
          <a:prstGeom prst="rect">
            <a:avLst/>
          </a:prstGeom>
        </p:spPr>
        <p:txBody>
          <a:bodyPr vert="horz" wrap="square" lIns="0" tIns="17780" rIns="0" bIns="0" rtlCol="0">
            <a:spAutoFit/>
          </a:bodyPr>
          <a:lstStyle/>
          <a:p>
            <a:pPr marL="16933" defTabSz="1219170">
              <a:spcBef>
                <a:spcPts val="140"/>
              </a:spcBef>
            </a:pPr>
            <a:r>
              <a:rPr lang="en-US" sz="1867" b="1">
                <a:solidFill>
                  <a:srgbClr val="FFFFFF"/>
                </a:solidFill>
                <a:latin typeface="Calibri"/>
                <a:cs typeface="Calibri"/>
              </a:rPr>
              <a:t>2</a:t>
            </a:r>
            <a:endParaRPr sz="1867">
              <a:solidFill>
                <a:prstClr val="black"/>
              </a:solidFill>
              <a:latin typeface="Calibri"/>
              <a:cs typeface="Calibri"/>
            </a:endParaRPr>
          </a:p>
        </p:txBody>
      </p:sp>
      <p:sp>
        <p:nvSpPr>
          <p:cNvPr id="76" name="Rectangle 75">
            <a:extLst>
              <a:ext uri="{FF2B5EF4-FFF2-40B4-BE49-F238E27FC236}">
                <a16:creationId xmlns:a16="http://schemas.microsoft.com/office/drawing/2014/main" id="{9EC36DB4-8383-5617-583D-09466D24A70E}"/>
              </a:ext>
            </a:extLst>
          </p:cNvPr>
          <p:cNvSpPr/>
          <p:nvPr/>
        </p:nvSpPr>
        <p:spPr>
          <a:xfrm>
            <a:off x="8223251" y="1897229"/>
            <a:ext cx="3770427" cy="2634655"/>
          </a:xfrm>
          <a:prstGeom prst="rect">
            <a:avLst/>
          </a:prstGeom>
          <a:solidFill>
            <a:srgbClr val="FFB3A3"/>
          </a:solidFill>
          <a:ln w="28575">
            <a:solidFill>
              <a:srgbClr val="3A76B6"/>
            </a:solidFill>
            <a:prstDash val="sysDash"/>
            <a:extLst>
              <a:ext uri="{C807C97D-BFC1-408E-A445-0C87EB9F89A2}">
                <ask:lineSketchStyleProps xmlns:ask="http://schemas.microsoft.com/office/drawing/2018/sketchyshapes" sd="840372365">
                  <a:custGeom>
                    <a:avLst/>
                    <a:gdLst>
                      <a:gd name="connsiteX0" fmla="*/ 0 w 3538586"/>
                      <a:gd name="connsiteY0" fmla="*/ 0 h 435939"/>
                      <a:gd name="connsiteX1" fmla="*/ 660536 w 3538586"/>
                      <a:gd name="connsiteY1" fmla="*/ 0 h 435939"/>
                      <a:gd name="connsiteX2" fmla="*/ 1214915 w 3538586"/>
                      <a:gd name="connsiteY2" fmla="*/ 0 h 435939"/>
                      <a:gd name="connsiteX3" fmla="*/ 1698521 w 3538586"/>
                      <a:gd name="connsiteY3" fmla="*/ 0 h 435939"/>
                      <a:gd name="connsiteX4" fmla="*/ 2288286 w 3538586"/>
                      <a:gd name="connsiteY4" fmla="*/ 0 h 435939"/>
                      <a:gd name="connsiteX5" fmla="*/ 2878050 w 3538586"/>
                      <a:gd name="connsiteY5" fmla="*/ 0 h 435939"/>
                      <a:gd name="connsiteX6" fmla="*/ 3538586 w 3538586"/>
                      <a:gd name="connsiteY6" fmla="*/ 0 h 435939"/>
                      <a:gd name="connsiteX7" fmla="*/ 3538586 w 3538586"/>
                      <a:gd name="connsiteY7" fmla="*/ 435939 h 435939"/>
                      <a:gd name="connsiteX8" fmla="*/ 2913436 w 3538586"/>
                      <a:gd name="connsiteY8" fmla="*/ 435939 h 435939"/>
                      <a:gd name="connsiteX9" fmla="*/ 2288286 w 3538586"/>
                      <a:gd name="connsiteY9" fmla="*/ 435939 h 435939"/>
                      <a:gd name="connsiteX10" fmla="*/ 1627750 w 3538586"/>
                      <a:gd name="connsiteY10" fmla="*/ 435939 h 435939"/>
                      <a:gd name="connsiteX11" fmla="*/ 967214 w 3538586"/>
                      <a:gd name="connsiteY11" fmla="*/ 435939 h 435939"/>
                      <a:gd name="connsiteX12" fmla="*/ 0 w 3538586"/>
                      <a:gd name="connsiteY12" fmla="*/ 435939 h 435939"/>
                      <a:gd name="connsiteX13" fmla="*/ 0 w 3538586"/>
                      <a:gd name="connsiteY13" fmla="*/ 0 h 43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8586" h="435939" fill="none" extrusionOk="0">
                        <a:moveTo>
                          <a:pt x="0" y="0"/>
                        </a:moveTo>
                        <a:cubicBezTo>
                          <a:pt x="188783" y="-77411"/>
                          <a:pt x="401966" y="56102"/>
                          <a:pt x="660536" y="0"/>
                        </a:cubicBezTo>
                        <a:cubicBezTo>
                          <a:pt x="919106" y="-56102"/>
                          <a:pt x="1011826" y="3259"/>
                          <a:pt x="1214915" y="0"/>
                        </a:cubicBezTo>
                        <a:cubicBezTo>
                          <a:pt x="1418004" y="-3259"/>
                          <a:pt x="1551428" y="20976"/>
                          <a:pt x="1698521" y="0"/>
                        </a:cubicBezTo>
                        <a:cubicBezTo>
                          <a:pt x="1845614" y="-20976"/>
                          <a:pt x="2140466" y="47987"/>
                          <a:pt x="2288286" y="0"/>
                        </a:cubicBezTo>
                        <a:cubicBezTo>
                          <a:pt x="2436107" y="-47987"/>
                          <a:pt x="2710786" y="55035"/>
                          <a:pt x="2878050" y="0"/>
                        </a:cubicBezTo>
                        <a:cubicBezTo>
                          <a:pt x="3045314" y="-55035"/>
                          <a:pt x="3383896" y="50150"/>
                          <a:pt x="3538586" y="0"/>
                        </a:cubicBezTo>
                        <a:cubicBezTo>
                          <a:pt x="3547032" y="149989"/>
                          <a:pt x="3490789" y="306221"/>
                          <a:pt x="3538586" y="435939"/>
                        </a:cubicBezTo>
                        <a:cubicBezTo>
                          <a:pt x="3269899" y="486708"/>
                          <a:pt x="3086560" y="400274"/>
                          <a:pt x="2913436" y="435939"/>
                        </a:cubicBezTo>
                        <a:cubicBezTo>
                          <a:pt x="2740312" y="471604"/>
                          <a:pt x="2525555" y="403106"/>
                          <a:pt x="2288286" y="435939"/>
                        </a:cubicBezTo>
                        <a:cubicBezTo>
                          <a:pt x="2051017" y="468772"/>
                          <a:pt x="1783360" y="418120"/>
                          <a:pt x="1627750" y="435939"/>
                        </a:cubicBezTo>
                        <a:cubicBezTo>
                          <a:pt x="1472140" y="453758"/>
                          <a:pt x="1113957" y="425912"/>
                          <a:pt x="967214" y="435939"/>
                        </a:cubicBezTo>
                        <a:cubicBezTo>
                          <a:pt x="820471" y="445966"/>
                          <a:pt x="216251" y="348704"/>
                          <a:pt x="0" y="435939"/>
                        </a:cubicBezTo>
                        <a:cubicBezTo>
                          <a:pt x="-2756" y="315547"/>
                          <a:pt x="41743" y="153041"/>
                          <a:pt x="0" y="0"/>
                        </a:cubicBezTo>
                        <a:close/>
                      </a:path>
                      <a:path w="3538586" h="435939" stroke="0" extrusionOk="0">
                        <a:moveTo>
                          <a:pt x="0" y="0"/>
                        </a:moveTo>
                        <a:cubicBezTo>
                          <a:pt x="105654" y="-551"/>
                          <a:pt x="373587" y="56880"/>
                          <a:pt x="483607" y="0"/>
                        </a:cubicBezTo>
                        <a:cubicBezTo>
                          <a:pt x="593627" y="-56880"/>
                          <a:pt x="825307" y="54603"/>
                          <a:pt x="1037985" y="0"/>
                        </a:cubicBezTo>
                        <a:cubicBezTo>
                          <a:pt x="1250663" y="-54603"/>
                          <a:pt x="1482654" y="29369"/>
                          <a:pt x="1698521" y="0"/>
                        </a:cubicBezTo>
                        <a:cubicBezTo>
                          <a:pt x="1914388" y="-29369"/>
                          <a:pt x="1955792" y="31751"/>
                          <a:pt x="2182128" y="0"/>
                        </a:cubicBezTo>
                        <a:cubicBezTo>
                          <a:pt x="2408464" y="-31751"/>
                          <a:pt x="2608464" y="38110"/>
                          <a:pt x="2807278" y="0"/>
                        </a:cubicBezTo>
                        <a:cubicBezTo>
                          <a:pt x="3006092" y="-38110"/>
                          <a:pt x="3177400" y="48027"/>
                          <a:pt x="3538586" y="0"/>
                        </a:cubicBezTo>
                        <a:cubicBezTo>
                          <a:pt x="3562787" y="137777"/>
                          <a:pt x="3497159" y="225823"/>
                          <a:pt x="3538586" y="435939"/>
                        </a:cubicBezTo>
                        <a:cubicBezTo>
                          <a:pt x="3385529" y="503366"/>
                          <a:pt x="3227903" y="421023"/>
                          <a:pt x="2948822" y="435939"/>
                        </a:cubicBezTo>
                        <a:cubicBezTo>
                          <a:pt x="2669741" y="450855"/>
                          <a:pt x="2629745" y="413011"/>
                          <a:pt x="2359057" y="435939"/>
                        </a:cubicBezTo>
                        <a:cubicBezTo>
                          <a:pt x="2088369" y="458867"/>
                          <a:pt x="2012479" y="427348"/>
                          <a:pt x="1769293" y="435939"/>
                        </a:cubicBezTo>
                        <a:cubicBezTo>
                          <a:pt x="1526107" y="444530"/>
                          <a:pt x="1321061" y="389594"/>
                          <a:pt x="1108757" y="435939"/>
                        </a:cubicBezTo>
                        <a:cubicBezTo>
                          <a:pt x="896453" y="482284"/>
                          <a:pt x="737486" y="395907"/>
                          <a:pt x="554378" y="435939"/>
                        </a:cubicBezTo>
                        <a:cubicBezTo>
                          <a:pt x="371270" y="475971"/>
                          <a:pt x="121235" y="388019"/>
                          <a:pt x="0" y="435939"/>
                        </a:cubicBezTo>
                        <a:cubicBezTo>
                          <a:pt x="-17556" y="277534"/>
                          <a:pt x="26592" y="10122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US" sz="1100" b="1">
                <a:ea typeface="Calibri"/>
                <a:cs typeface="Segoe UI"/>
              </a:rPr>
              <a:t>Job insecurity</a:t>
            </a:r>
            <a:r>
              <a:rPr lang="en-US" sz="1100">
                <a:ea typeface="Calibri"/>
                <a:cs typeface="Segoe UI"/>
              </a:rPr>
              <a:t>: </a:t>
            </a:r>
            <a:r>
              <a:rPr lang="en-US" sz="1200">
                <a:solidFill>
                  <a:srgbClr val="374151"/>
                </a:solidFill>
                <a:ea typeface="+mn-lt"/>
                <a:cs typeface="+mn-lt"/>
              </a:rPr>
              <a:t>Full-time employees may feel job insecurity as outsourcing can be perceived as a threat to their job stability, especially if they fear that their roles may be outsourced as well.</a:t>
            </a:r>
            <a:br>
              <a:rPr lang="en-US" sz="1200">
                <a:solidFill>
                  <a:srgbClr val="374151"/>
                </a:solidFill>
                <a:ea typeface="+mn-lt"/>
                <a:cs typeface="+mn-lt"/>
              </a:rPr>
            </a:br>
            <a:br>
              <a:rPr lang="en-US" sz="1100">
                <a:ea typeface="Calibri"/>
                <a:cs typeface="Segoe UI"/>
              </a:rPr>
            </a:br>
            <a:r>
              <a:rPr lang="en-US" sz="1100" b="1">
                <a:ea typeface="Calibri"/>
                <a:cs typeface="Segoe UI"/>
              </a:rPr>
              <a:t>Training and integration:</a:t>
            </a:r>
            <a:r>
              <a:rPr lang="en-US" sz="1100">
                <a:ea typeface="Calibri"/>
                <a:cs typeface="Segoe UI"/>
              </a:rPr>
              <a:t> </a:t>
            </a:r>
            <a:r>
              <a:rPr lang="en-US" sz="1200">
                <a:solidFill>
                  <a:srgbClr val="374151"/>
                </a:solidFill>
                <a:ea typeface="+mn-lt"/>
                <a:cs typeface="+mn-lt"/>
              </a:rPr>
              <a:t>Managing and integrating outsourced staff can be time-consuming and may require training, supervision, and adjustment periods, which can be a burden on full-time employees.</a:t>
            </a:r>
            <a:br>
              <a:rPr lang="en-US" sz="1200">
                <a:solidFill>
                  <a:srgbClr val="374151"/>
                </a:solidFill>
                <a:ea typeface="+mn-lt"/>
                <a:cs typeface="+mn-lt"/>
              </a:rPr>
            </a:br>
            <a:br>
              <a:rPr lang="en-US"/>
            </a:br>
            <a:r>
              <a:rPr lang="en-US" sz="1100" b="1">
                <a:ea typeface="Calibri"/>
                <a:cs typeface="Segoe UI"/>
              </a:rPr>
              <a:t>Morale and team cohesion:</a:t>
            </a:r>
            <a:r>
              <a:rPr lang="en-US" sz="1100">
                <a:ea typeface="Calibri"/>
                <a:cs typeface="Segoe UI"/>
              </a:rPr>
              <a:t> </a:t>
            </a:r>
            <a:r>
              <a:rPr lang="en-US" sz="1200">
                <a:solidFill>
                  <a:srgbClr val="374151"/>
                </a:solidFill>
                <a:ea typeface="+mn-lt"/>
                <a:cs typeface="+mn-lt"/>
              </a:rPr>
              <a:t>Full-time staff may feel a sense of detachment from outsourced workers, potentially leading to lower morale and reduced team cohesion</a:t>
            </a:r>
            <a:endParaRPr lang="en-US" sz="1100">
              <a:ea typeface="Calibri"/>
              <a:cs typeface="Segoe UI"/>
            </a:endParaRPr>
          </a:p>
        </p:txBody>
      </p:sp>
      <p:sp>
        <p:nvSpPr>
          <p:cNvPr id="87" name="object 55">
            <a:extLst>
              <a:ext uri="{FF2B5EF4-FFF2-40B4-BE49-F238E27FC236}">
                <a16:creationId xmlns:a16="http://schemas.microsoft.com/office/drawing/2014/main" id="{9ACDC95D-BABB-BC33-F275-08DF60326B6B}"/>
              </a:ext>
            </a:extLst>
          </p:cNvPr>
          <p:cNvSpPr txBox="1"/>
          <p:nvPr/>
        </p:nvSpPr>
        <p:spPr>
          <a:xfrm>
            <a:off x="8809434" y="1230982"/>
            <a:ext cx="2591448" cy="469487"/>
          </a:xfrm>
          <a:prstGeom prst="rect">
            <a:avLst/>
          </a:prstGeom>
        </p:spPr>
        <p:txBody>
          <a:bodyPr vert="horz" wrap="square" lIns="0" tIns="17780" rIns="0" bIns="0" rtlCol="0">
            <a:spAutoFit/>
          </a:bodyPr>
          <a:lstStyle/>
          <a:p>
            <a:pPr marL="16933" defTabSz="1219170">
              <a:spcBef>
                <a:spcPts val="140"/>
              </a:spcBef>
            </a:pPr>
            <a:r>
              <a:rPr lang="en-US" sz="1467" b="1" spc="-7">
                <a:solidFill>
                  <a:srgbClr val="F36E20"/>
                </a:solidFill>
                <a:latin typeface="Calibri"/>
                <a:cs typeface="Calibri"/>
              </a:rPr>
              <a:t>Problems with Outsourcing Model (Weaknesses)</a:t>
            </a:r>
            <a:endParaRPr sz="1467">
              <a:solidFill>
                <a:prstClr val="black"/>
              </a:solidFill>
              <a:latin typeface="Calibri"/>
              <a:cs typeface="Calibri"/>
            </a:endParaRPr>
          </a:p>
        </p:txBody>
      </p:sp>
      <p:pic>
        <p:nvPicPr>
          <p:cNvPr id="89" name="object 26">
            <a:extLst>
              <a:ext uri="{FF2B5EF4-FFF2-40B4-BE49-F238E27FC236}">
                <a16:creationId xmlns:a16="http://schemas.microsoft.com/office/drawing/2014/main" id="{2F5F9C4A-0E36-3CD4-366A-4CD0C854B6A3}"/>
              </a:ext>
            </a:extLst>
          </p:cNvPr>
          <p:cNvPicPr/>
          <p:nvPr/>
        </p:nvPicPr>
        <p:blipFill>
          <a:blip r:embed="rId10" cstate="print"/>
          <a:stretch>
            <a:fillRect/>
          </a:stretch>
        </p:blipFill>
        <p:spPr>
          <a:xfrm>
            <a:off x="8327684" y="1270459"/>
            <a:ext cx="402077" cy="376322"/>
          </a:xfrm>
          <a:prstGeom prst="rect">
            <a:avLst/>
          </a:prstGeom>
        </p:spPr>
      </p:pic>
      <p:sp>
        <p:nvSpPr>
          <p:cNvPr id="90" name="object 27">
            <a:extLst>
              <a:ext uri="{FF2B5EF4-FFF2-40B4-BE49-F238E27FC236}">
                <a16:creationId xmlns:a16="http://schemas.microsoft.com/office/drawing/2014/main" id="{89096C66-003A-53BE-3752-43E1526DD284}"/>
              </a:ext>
            </a:extLst>
          </p:cNvPr>
          <p:cNvSpPr/>
          <p:nvPr/>
        </p:nvSpPr>
        <p:spPr>
          <a:xfrm>
            <a:off x="8327684" y="1270459"/>
            <a:ext cx="402285" cy="376515"/>
          </a:xfrm>
          <a:custGeom>
            <a:avLst/>
            <a:gdLst/>
            <a:ahLst/>
            <a:cxnLst/>
            <a:rect l="l" t="t" r="r" b="b"/>
            <a:pathLst>
              <a:path w="247014" h="247014">
                <a:moveTo>
                  <a:pt x="0" y="123444"/>
                </a:moveTo>
                <a:lnTo>
                  <a:pt x="9697" y="75384"/>
                </a:lnTo>
                <a:lnTo>
                  <a:pt x="36147" y="36147"/>
                </a:lnTo>
                <a:lnTo>
                  <a:pt x="75384" y="9697"/>
                </a:lnTo>
                <a:lnTo>
                  <a:pt x="123443" y="0"/>
                </a:lnTo>
                <a:lnTo>
                  <a:pt x="171503" y="9697"/>
                </a:lnTo>
                <a:lnTo>
                  <a:pt x="210740" y="36147"/>
                </a:lnTo>
                <a:lnTo>
                  <a:pt x="237190" y="75384"/>
                </a:lnTo>
                <a:lnTo>
                  <a:pt x="246887" y="123444"/>
                </a:lnTo>
                <a:lnTo>
                  <a:pt x="237190" y="171503"/>
                </a:lnTo>
                <a:lnTo>
                  <a:pt x="210740" y="210740"/>
                </a:lnTo>
                <a:lnTo>
                  <a:pt x="171503" y="237190"/>
                </a:lnTo>
                <a:lnTo>
                  <a:pt x="123443" y="246888"/>
                </a:lnTo>
                <a:lnTo>
                  <a:pt x="75384" y="237190"/>
                </a:lnTo>
                <a:lnTo>
                  <a:pt x="36147" y="210740"/>
                </a:lnTo>
                <a:lnTo>
                  <a:pt x="9697" y="171503"/>
                </a:lnTo>
                <a:lnTo>
                  <a:pt x="0" y="123444"/>
                </a:lnTo>
                <a:close/>
              </a:path>
            </a:pathLst>
          </a:custGeom>
          <a:ln w="12700">
            <a:solidFill>
              <a:srgbClr val="F16E20"/>
            </a:solidFill>
          </a:ln>
        </p:spPr>
        <p:txBody>
          <a:bodyPr wrap="square" lIns="0" tIns="0" rIns="0" bIns="0" rtlCol="0"/>
          <a:lstStyle/>
          <a:p>
            <a:pPr defTabSz="1219170"/>
            <a:endParaRPr sz="2400">
              <a:solidFill>
                <a:prstClr val="black"/>
              </a:solidFill>
              <a:latin typeface="Calibri"/>
            </a:endParaRPr>
          </a:p>
        </p:txBody>
      </p:sp>
      <p:sp>
        <p:nvSpPr>
          <p:cNvPr id="92" name="object 31">
            <a:extLst>
              <a:ext uri="{FF2B5EF4-FFF2-40B4-BE49-F238E27FC236}">
                <a16:creationId xmlns:a16="http://schemas.microsoft.com/office/drawing/2014/main" id="{E982BDD5-26A2-FC7A-1FCF-A5F14B925676}"/>
              </a:ext>
            </a:extLst>
          </p:cNvPr>
          <p:cNvSpPr txBox="1"/>
          <p:nvPr/>
        </p:nvSpPr>
        <p:spPr>
          <a:xfrm>
            <a:off x="8417453" y="1281842"/>
            <a:ext cx="189250" cy="305276"/>
          </a:xfrm>
          <a:prstGeom prst="rect">
            <a:avLst/>
          </a:prstGeom>
        </p:spPr>
        <p:txBody>
          <a:bodyPr vert="horz" wrap="square" lIns="0" tIns="17780" rIns="0" bIns="0" rtlCol="0">
            <a:spAutoFit/>
          </a:bodyPr>
          <a:lstStyle/>
          <a:p>
            <a:pPr marL="16933" defTabSz="1219170">
              <a:spcBef>
                <a:spcPts val="140"/>
              </a:spcBef>
            </a:pPr>
            <a:r>
              <a:rPr lang="en-US" sz="1867" b="1">
                <a:solidFill>
                  <a:srgbClr val="FFFFFF"/>
                </a:solidFill>
                <a:latin typeface="Calibri"/>
                <a:cs typeface="Calibri"/>
              </a:rPr>
              <a:t>3</a:t>
            </a:r>
            <a:endParaRPr sz="1867">
              <a:solidFill>
                <a:prstClr val="black"/>
              </a:solidFill>
              <a:latin typeface="Calibri"/>
              <a:cs typeface="Calibri"/>
            </a:endParaRPr>
          </a:p>
        </p:txBody>
      </p:sp>
      <p:sp>
        <p:nvSpPr>
          <p:cNvPr id="94" name="object 55">
            <a:extLst>
              <a:ext uri="{FF2B5EF4-FFF2-40B4-BE49-F238E27FC236}">
                <a16:creationId xmlns:a16="http://schemas.microsoft.com/office/drawing/2014/main" id="{5F27E9E8-F6BD-4D6F-C429-6A8DB449A663}"/>
              </a:ext>
            </a:extLst>
          </p:cNvPr>
          <p:cNvSpPr txBox="1"/>
          <p:nvPr/>
        </p:nvSpPr>
        <p:spPr>
          <a:xfrm>
            <a:off x="249674" y="4969051"/>
            <a:ext cx="2973749" cy="1121461"/>
          </a:xfrm>
          <a:prstGeom prst="rect">
            <a:avLst/>
          </a:prstGeom>
        </p:spPr>
        <p:txBody>
          <a:bodyPr vert="horz" wrap="square" lIns="0" tIns="13335" rIns="0" bIns="0" rtlCol="0" anchor="t">
            <a:spAutoFit/>
          </a:bodyPr>
          <a:lstStyle/>
          <a:p>
            <a:pPr marL="111125" marR="0" lvl="0" indent="0" defTabSz="914400" eaLnBrk="1" fontAlgn="auto" latinLnBrk="0" hangingPunct="1">
              <a:lnSpc>
                <a:spcPct val="100000"/>
              </a:lnSpc>
              <a:spcBef>
                <a:spcPts val="105"/>
              </a:spcBef>
              <a:spcAft>
                <a:spcPts val="0"/>
              </a:spcAft>
              <a:buClrTx/>
              <a:buSzTx/>
              <a:buFontTx/>
              <a:buNone/>
              <a:tabLst>
                <a:tab pos="824865" algn="l"/>
              </a:tabLst>
              <a:defRPr/>
            </a:pPr>
            <a:r>
              <a:rPr lang="en-US" sz="1200" b="1" kern="0" spc="-10" dirty="0">
                <a:solidFill>
                  <a:srgbClr val="1F4E79"/>
                </a:solidFill>
                <a:latin typeface="Calibri"/>
                <a:cs typeface="Calibri"/>
              </a:rPr>
              <a:t>Housekeeping and security comes under the Non-Core Category and of High </a:t>
            </a:r>
            <a:r>
              <a:rPr lang="en-US" sz="1200" b="1" kern="0" spc="-10">
                <a:solidFill>
                  <a:srgbClr val="1F4E79"/>
                </a:solidFill>
                <a:latin typeface="Calibri"/>
                <a:cs typeface="Calibri"/>
              </a:rPr>
              <a:t>Competitiveness</a:t>
            </a:r>
            <a:r>
              <a:rPr lang="en-US" sz="1200" b="1" kern="0" spc="-10" dirty="0">
                <a:solidFill>
                  <a:srgbClr val="1F4E79"/>
                </a:solidFill>
                <a:latin typeface="Calibri"/>
                <a:cs typeface="Calibri"/>
              </a:rPr>
              <a:t>.</a:t>
            </a:r>
            <a:br>
              <a:rPr lang="en-US" sz="1200" b="1" kern="0" spc="-10">
                <a:latin typeface="Calibri"/>
                <a:cs typeface="Calibri"/>
              </a:rPr>
            </a:br>
            <a:br>
              <a:rPr lang="en-US" sz="1200" b="1" kern="0" spc="-10">
                <a:latin typeface="Calibri"/>
                <a:cs typeface="Calibri"/>
              </a:rPr>
            </a:br>
            <a:r>
              <a:rPr lang="en-US" sz="1200" b="1" kern="0" spc="-10" dirty="0">
                <a:solidFill>
                  <a:srgbClr val="1F4E79"/>
                </a:solidFill>
                <a:latin typeface="Calibri"/>
                <a:cs typeface="Calibri"/>
              </a:rPr>
              <a:t>Outsourcing is the right way to go as per the Outsourcing Decision Matrix</a:t>
            </a:r>
            <a:endParaRPr kumimoji="0" lang="en-US" sz="12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19" name="object 35">
            <a:extLst>
              <a:ext uri="{FF2B5EF4-FFF2-40B4-BE49-F238E27FC236}">
                <a16:creationId xmlns:a16="http://schemas.microsoft.com/office/drawing/2014/main" id="{AED8EA1C-7702-4DD5-4E92-825C37F5F01D}"/>
              </a:ext>
            </a:extLst>
          </p:cNvPr>
          <p:cNvSpPr txBox="1"/>
          <p:nvPr/>
        </p:nvSpPr>
        <p:spPr>
          <a:xfrm>
            <a:off x="64984" y="6478802"/>
            <a:ext cx="12060804" cy="202620"/>
          </a:xfrm>
          <a:prstGeom prst="rect">
            <a:avLst/>
          </a:prstGeom>
          <a:solidFill>
            <a:srgbClr val="C00000"/>
          </a:solidFill>
        </p:spPr>
        <p:txBody>
          <a:bodyPr vert="horz" wrap="square" lIns="0" tIns="17780" rIns="0" bIns="0" rtlCol="0" anchor="t">
            <a:spAutoFit/>
          </a:bodyPr>
          <a:lstStyle/>
          <a:p>
            <a:pPr marL="16510" defTabSz="1219170">
              <a:spcBef>
                <a:spcPts val="140"/>
              </a:spcBef>
            </a:pPr>
            <a:r>
              <a:rPr lang="en-IN" sz="1200" kern="0">
                <a:solidFill>
                  <a:schemeClr val="bg1"/>
                </a:solidFill>
                <a:ea typeface="+mn-lt"/>
                <a:cs typeface="+mn-lt"/>
              </a:rPr>
              <a:t>        Radiance should conduct a comprehensive analysis of the outsourcing decision, the evaluation of potential weaknesses and their impact on customer satisfaction, using a defined matrix</a:t>
            </a:r>
            <a:endParaRPr lang="en-US" sz="1200">
              <a:solidFill>
                <a:schemeClr val="bg1"/>
              </a:solidFill>
              <a:ea typeface="+mn-lt"/>
              <a:cs typeface="+mn-lt"/>
            </a:endParaRPr>
          </a:p>
        </p:txBody>
      </p:sp>
    </p:spTree>
    <p:extLst>
      <p:ext uri="{BB962C8B-B14F-4D97-AF65-F5344CB8AC3E}">
        <p14:creationId xmlns:p14="http://schemas.microsoft.com/office/powerpoint/2010/main" val="3352668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2D11EC-D61B-C7ED-A8DD-EC1315328916}"/>
              </a:ext>
            </a:extLst>
          </p:cNvPr>
          <p:cNvGraphicFramePr/>
          <p:nvPr/>
        </p:nvGraphicFramePr>
        <p:xfrm>
          <a:off x="1128444" y="145163"/>
          <a:ext cx="10516383" cy="42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a:extLst>
              <a:ext uri="{FF2B5EF4-FFF2-40B4-BE49-F238E27FC236}">
                <a16:creationId xmlns:a16="http://schemas.microsoft.com/office/drawing/2014/main" id="{780D8F02-D3B8-7E72-17C0-095C9240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0964"/>
            <a:ext cx="1128445" cy="378086"/>
          </a:xfrm>
          <a:prstGeom prst="rect">
            <a:avLst/>
          </a:prstGeom>
        </p:spPr>
      </p:pic>
      <p:cxnSp>
        <p:nvCxnSpPr>
          <p:cNvPr id="27" name="Straight Connector 26">
            <a:extLst>
              <a:ext uri="{FF2B5EF4-FFF2-40B4-BE49-F238E27FC236}">
                <a16:creationId xmlns:a16="http://schemas.microsoft.com/office/drawing/2014/main" id="{23BC7BC4-6A4E-11A3-2836-DCAB2782CCB2}"/>
              </a:ext>
            </a:extLst>
          </p:cNvPr>
          <p:cNvCxnSpPr>
            <a:cxnSpLocks/>
          </p:cNvCxnSpPr>
          <p:nvPr/>
        </p:nvCxnSpPr>
        <p:spPr>
          <a:xfrm>
            <a:off x="0" y="682822"/>
            <a:ext cx="12291152" cy="0"/>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F40D1BD-717E-42E6-C999-64A5EDD73F5A}"/>
              </a:ext>
            </a:extLst>
          </p:cNvPr>
          <p:cNvSpPr txBox="1"/>
          <p:nvPr/>
        </p:nvSpPr>
        <p:spPr>
          <a:xfrm>
            <a:off x="8331447" y="-1082819"/>
            <a:ext cx="5817088" cy="276999"/>
          </a:xfrm>
          <a:prstGeom prst="rect">
            <a:avLst/>
          </a:prstGeom>
          <a:noFill/>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000000"/>
                </a:solidFill>
                <a:ea typeface="+mn-lt"/>
                <a:cs typeface="+mn-lt"/>
              </a:rPr>
              <a:t>Case Analysis (after outsourcing)</a:t>
            </a:r>
          </a:p>
        </p:txBody>
      </p:sp>
      <p:pic>
        <p:nvPicPr>
          <p:cNvPr id="19" name="object 34">
            <a:extLst>
              <a:ext uri="{FF2B5EF4-FFF2-40B4-BE49-F238E27FC236}">
                <a16:creationId xmlns:a16="http://schemas.microsoft.com/office/drawing/2014/main" id="{1D174C8E-E4B2-EDCE-E6FC-9A154F60517F}"/>
              </a:ext>
            </a:extLst>
          </p:cNvPr>
          <p:cNvPicPr/>
          <p:nvPr/>
        </p:nvPicPr>
        <p:blipFill>
          <a:blip r:embed="rId9" cstate="print"/>
          <a:stretch>
            <a:fillRect/>
          </a:stretch>
        </p:blipFill>
        <p:spPr>
          <a:xfrm>
            <a:off x="134108" y="6300230"/>
            <a:ext cx="11923784" cy="412591"/>
          </a:xfrm>
          <a:prstGeom prst="rect">
            <a:avLst/>
          </a:prstGeom>
        </p:spPr>
      </p:pic>
      <p:sp>
        <p:nvSpPr>
          <p:cNvPr id="20" name="object 35">
            <a:extLst>
              <a:ext uri="{FF2B5EF4-FFF2-40B4-BE49-F238E27FC236}">
                <a16:creationId xmlns:a16="http://schemas.microsoft.com/office/drawing/2014/main" id="{3C3397DB-8C44-2FB4-EC79-CF57580DE82E}"/>
              </a:ext>
            </a:extLst>
          </p:cNvPr>
          <p:cNvSpPr txBox="1"/>
          <p:nvPr/>
        </p:nvSpPr>
        <p:spPr>
          <a:xfrm>
            <a:off x="265510" y="6328407"/>
            <a:ext cx="11792382" cy="538609"/>
          </a:xfrm>
          <a:prstGeom prst="rect">
            <a:avLst/>
          </a:prstGeom>
        </p:spPr>
        <p:txBody>
          <a:bodyPr vert="horz" wrap="square" lIns="0" tIns="17780" rIns="0" bIns="0" rtlCol="0" anchor="t">
            <a:spAutoFit/>
          </a:bodyPr>
          <a:lstStyle/>
          <a:p>
            <a:pPr marL="16510" algn="ctr" defTabSz="1219170">
              <a:spcBef>
                <a:spcPts val="140"/>
              </a:spcBef>
            </a:pPr>
            <a:r>
              <a:rPr lang="en-US" sz="1100" b="1" kern="0" spc="-40">
                <a:solidFill>
                  <a:srgbClr val="FFFFFF"/>
                </a:solidFill>
                <a:latin typeface="Calibri"/>
                <a:cs typeface="Calibri"/>
              </a:rPr>
              <a:t>The decision to outsource was initially motivated by the prospect of reducing operational costs. However, if the ongoing issues with service quality and customer satisfaction persist, the cost savings may be outweighed by the negative impact on the salon's reputation and revenue.</a:t>
            </a:r>
            <a:endParaRPr lang="en-US" b="1">
              <a:ea typeface="Calibri" panose="020F0502020204030204"/>
              <a:cs typeface="Calibri" panose="020F0502020204030204"/>
            </a:endParaRPr>
          </a:p>
          <a:p>
            <a:pPr marL="16510" defTabSz="1219170">
              <a:spcBef>
                <a:spcPts val="140"/>
              </a:spcBef>
            </a:pPr>
            <a:endParaRPr lang="en-IN" sz="1100" kern="0">
              <a:solidFill>
                <a:sysClr val="windowText" lastClr="000000"/>
              </a:solidFill>
              <a:latin typeface="Calibri"/>
              <a:ea typeface="Calibri"/>
              <a:cs typeface="Calibri"/>
            </a:endParaRPr>
          </a:p>
        </p:txBody>
      </p:sp>
      <p:sp>
        <p:nvSpPr>
          <p:cNvPr id="11" name="TextBox 10">
            <a:extLst>
              <a:ext uri="{FF2B5EF4-FFF2-40B4-BE49-F238E27FC236}">
                <a16:creationId xmlns:a16="http://schemas.microsoft.com/office/drawing/2014/main" id="{B24C4C1B-9824-D0A8-2E84-C08DBBD984CE}"/>
              </a:ext>
            </a:extLst>
          </p:cNvPr>
          <p:cNvSpPr txBox="1"/>
          <p:nvPr/>
        </p:nvSpPr>
        <p:spPr>
          <a:xfrm>
            <a:off x="110186" y="757224"/>
            <a:ext cx="11971627" cy="276999"/>
          </a:xfrm>
          <a:prstGeom prst="rect">
            <a:avLst/>
          </a:prstGeom>
          <a:noFill/>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374151"/>
                </a:solidFill>
                <a:ea typeface="+mn-lt"/>
                <a:cs typeface="+mn-lt"/>
              </a:rPr>
              <a:t>Multitude of distinct challenges as a result of staff outsourcing that demand careful consideration and management</a:t>
            </a:r>
            <a:endParaRPr lang="en-US" b="1">
              <a:ea typeface="Calibri"/>
              <a:cs typeface="Calibri"/>
            </a:endParaRPr>
          </a:p>
        </p:txBody>
      </p:sp>
      <p:sp>
        <p:nvSpPr>
          <p:cNvPr id="32" name="Rounded Rectangle 71">
            <a:extLst>
              <a:ext uri="{FF2B5EF4-FFF2-40B4-BE49-F238E27FC236}">
                <a16:creationId xmlns:a16="http://schemas.microsoft.com/office/drawing/2014/main" id="{BBF084AF-00B8-70A9-618A-F199F681BEA4}"/>
              </a:ext>
            </a:extLst>
          </p:cNvPr>
          <p:cNvSpPr/>
          <p:nvPr/>
        </p:nvSpPr>
        <p:spPr>
          <a:xfrm>
            <a:off x="108085" y="1108624"/>
            <a:ext cx="6061099" cy="242021"/>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Problems Arisen and Impact of Business Operations</a:t>
            </a:r>
          </a:p>
        </p:txBody>
      </p:sp>
      <p:sp>
        <p:nvSpPr>
          <p:cNvPr id="35" name="Isosceles Triangle 10">
            <a:extLst>
              <a:ext uri="{FF2B5EF4-FFF2-40B4-BE49-F238E27FC236}">
                <a16:creationId xmlns:a16="http://schemas.microsoft.com/office/drawing/2014/main" id="{87852182-3E50-0515-3E5E-3619DEDD9A9D}"/>
              </a:ext>
            </a:extLst>
          </p:cNvPr>
          <p:cNvSpPr/>
          <p:nvPr/>
        </p:nvSpPr>
        <p:spPr>
          <a:xfrm rot="5400000">
            <a:off x="2626994" y="1636503"/>
            <a:ext cx="451412" cy="78457"/>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ounded Rectangle 71">
            <a:extLst>
              <a:ext uri="{FF2B5EF4-FFF2-40B4-BE49-F238E27FC236}">
                <a16:creationId xmlns:a16="http://schemas.microsoft.com/office/drawing/2014/main" id="{1AD7E2CE-2D96-015F-0F78-DE0956DC01CC}"/>
              </a:ext>
            </a:extLst>
          </p:cNvPr>
          <p:cNvSpPr/>
          <p:nvPr/>
        </p:nvSpPr>
        <p:spPr>
          <a:xfrm>
            <a:off x="6384796" y="1110115"/>
            <a:ext cx="5629422" cy="242042"/>
          </a:xfrm>
          <a:prstGeom prst="roundRect">
            <a:avLst/>
          </a:prstGeom>
          <a:solidFill>
            <a:srgbClr val="014FA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Legal Aspects Up Ahead</a:t>
            </a:r>
          </a:p>
        </p:txBody>
      </p:sp>
      <p:sp>
        <p:nvSpPr>
          <p:cNvPr id="51" name="TextBox 50">
            <a:extLst>
              <a:ext uri="{FF2B5EF4-FFF2-40B4-BE49-F238E27FC236}">
                <a16:creationId xmlns:a16="http://schemas.microsoft.com/office/drawing/2014/main" id="{5E23693A-A9ED-AF04-1E21-BCC2C315FBAB}"/>
              </a:ext>
            </a:extLst>
          </p:cNvPr>
          <p:cNvSpPr txBox="1"/>
          <p:nvPr/>
        </p:nvSpPr>
        <p:spPr>
          <a:xfrm>
            <a:off x="6598177" y="2907361"/>
            <a:ext cx="2541815" cy="430887"/>
          </a:xfrm>
          <a:prstGeom prst="rect">
            <a:avLst/>
          </a:prstGeom>
          <a:solidFill>
            <a:schemeClr val="accent1">
              <a:lumMod val="20000"/>
              <a:lumOff val="80000"/>
            </a:schemeClr>
          </a:solidFill>
          <a:ln>
            <a:solidFill>
              <a:srgbClr val="014FA1"/>
            </a:solidFill>
          </a:ln>
        </p:spPr>
        <p:txBody>
          <a:bodyPr wrap="square" lIns="91440" tIns="45720" rIns="91440" bIns="45720" rtlCol="0" anchor="t">
            <a:spAutoFit/>
          </a:bodyPr>
          <a:lstStyle/>
          <a:p>
            <a:pPr algn="ctr">
              <a:defRPr/>
            </a:pPr>
            <a:r>
              <a:rPr lang="en-US" sz="1100" b="1">
                <a:solidFill>
                  <a:prstClr val="black"/>
                </a:solidFill>
                <a:latin typeface="Arial"/>
                <a:cs typeface="Arial"/>
              </a:rPr>
              <a:t>Labor Law Non-Compliance: Legal challenges, wage, conditions.</a:t>
            </a:r>
          </a:p>
        </p:txBody>
      </p:sp>
      <p:sp>
        <p:nvSpPr>
          <p:cNvPr id="52" name="TextBox 51">
            <a:extLst>
              <a:ext uri="{FF2B5EF4-FFF2-40B4-BE49-F238E27FC236}">
                <a16:creationId xmlns:a16="http://schemas.microsoft.com/office/drawing/2014/main" id="{7529A573-15F3-619B-6E80-C38FA951C825}"/>
              </a:ext>
            </a:extLst>
          </p:cNvPr>
          <p:cNvSpPr txBox="1"/>
          <p:nvPr/>
        </p:nvSpPr>
        <p:spPr>
          <a:xfrm>
            <a:off x="6447649" y="1457318"/>
            <a:ext cx="2685104" cy="276999"/>
          </a:xfrm>
          <a:noFill/>
          <a:ln w="28575">
            <a:solidFill>
              <a:srgbClr val="014FA1"/>
            </a:solidFill>
            <a:prstDash val="sysDot"/>
          </a:ln>
        </p:spPr>
        <p:txBody>
          <a:bodyPr wrap="square" lIns="91440" tIns="45720" rIns="91440" bIns="45720" rtlCol="0" anchor="t">
            <a:spAutoFit/>
          </a:bodyPr>
          <a:lstStyle/>
          <a:p>
            <a:pPr algn="ctr">
              <a:defRPr/>
            </a:pPr>
            <a:r>
              <a:rPr lang="en-US" sz="1200" b="1">
                <a:solidFill>
                  <a:prstClr val="black"/>
                </a:solidFill>
                <a:latin typeface="Arial"/>
                <a:cs typeface="Arial"/>
              </a:rPr>
              <a:t>Legal Risks</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TextBox 53">
            <a:extLst>
              <a:ext uri="{FF2B5EF4-FFF2-40B4-BE49-F238E27FC236}">
                <a16:creationId xmlns:a16="http://schemas.microsoft.com/office/drawing/2014/main" id="{6F8AFF39-FBB0-FB73-26FA-B9AF50BB7736}"/>
              </a:ext>
            </a:extLst>
          </p:cNvPr>
          <p:cNvSpPr txBox="1"/>
          <p:nvPr/>
        </p:nvSpPr>
        <p:spPr>
          <a:xfrm>
            <a:off x="6584126" y="1787665"/>
            <a:ext cx="2553724" cy="261610"/>
          </a:xfrm>
          <a:prstGeom prst="rect">
            <a:avLst/>
          </a:prstGeom>
          <a:solidFill>
            <a:schemeClr val="accent1">
              <a:lumMod val="20000"/>
              <a:lumOff val="80000"/>
            </a:schemeClr>
          </a:solidFill>
          <a:ln>
            <a:solidFill>
              <a:srgbClr val="014FA1"/>
            </a:solidFill>
          </a:ln>
        </p:spPr>
        <p:txBody>
          <a:bodyPr wrap="square" lIns="91440" tIns="45720" rIns="91440" bIns="45720" rtlCol="0" anchor="t">
            <a:spAutoFit/>
          </a:bodyPr>
          <a:lstStyle/>
          <a:p>
            <a:pPr algn="ctr">
              <a:defRPr/>
            </a:pPr>
            <a:r>
              <a:rPr lang="en-US" sz="1100" b="1">
                <a:solidFill>
                  <a:prstClr val="black"/>
                </a:solidFill>
                <a:latin typeface="Arial"/>
                <a:cs typeface="Arial"/>
              </a:rPr>
              <a:t>Contractual disputes</a:t>
            </a:r>
            <a:endParaRPr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797663B1-8581-6C74-A92C-EC8686A2E15F}"/>
              </a:ext>
            </a:extLst>
          </p:cNvPr>
          <p:cNvSpPr txBox="1"/>
          <p:nvPr/>
        </p:nvSpPr>
        <p:spPr>
          <a:xfrm>
            <a:off x="6593895" y="2311774"/>
            <a:ext cx="2552400" cy="430887"/>
          </a:xfrm>
          <a:prstGeom prst="rect">
            <a:avLst/>
          </a:prstGeom>
          <a:solidFill>
            <a:schemeClr val="accent1">
              <a:lumMod val="20000"/>
              <a:lumOff val="80000"/>
            </a:schemeClr>
          </a:solidFill>
          <a:ln>
            <a:solidFill>
              <a:srgbClr val="014FA1"/>
            </a:solidFill>
          </a:ln>
        </p:spPr>
        <p:txBody>
          <a:bodyPr wrap="square" lIns="91440" tIns="45720" rIns="91440" bIns="45720" rtlCol="0" anchor="t">
            <a:spAutoFit/>
          </a:bodyPr>
          <a:lstStyle/>
          <a:p>
            <a:pPr algn="ctr">
              <a:defRPr/>
            </a:pPr>
            <a:r>
              <a:rPr lang="en-US" sz="1100" b="1">
                <a:solidFill>
                  <a:prstClr val="black"/>
                </a:solidFill>
                <a:latin typeface="Arial"/>
                <a:cs typeface="Arial"/>
              </a:rPr>
              <a:t>Intellectual Property: Ownership and protection concerns.</a:t>
            </a:r>
          </a:p>
        </p:txBody>
      </p:sp>
      <p:sp>
        <p:nvSpPr>
          <p:cNvPr id="58" name="Rectangle 57">
            <a:extLst>
              <a:ext uri="{FF2B5EF4-FFF2-40B4-BE49-F238E27FC236}">
                <a16:creationId xmlns:a16="http://schemas.microsoft.com/office/drawing/2014/main" id="{6E7D5F1C-B788-561D-F088-50CD7C6C1857}"/>
              </a:ext>
            </a:extLst>
          </p:cNvPr>
          <p:cNvSpPr/>
          <p:nvPr/>
        </p:nvSpPr>
        <p:spPr>
          <a:xfrm>
            <a:off x="751927" y="3582275"/>
            <a:ext cx="1979447" cy="464207"/>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ea typeface="Calibri"/>
                <a:cs typeface="Calibri"/>
              </a:rPr>
              <a:t>Cultural clash between the client and service provider</a:t>
            </a:r>
          </a:p>
        </p:txBody>
      </p:sp>
      <p:sp>
        <p:nvSpPr>
          <p:cNvPr id="78" name="Rectangle 77">
            <a:extLst>
              <a:ext uri="{FF2B5EF4-FFF2-40B4-BE49-F238E27FC236}">
                <a16:creationId xmlns:a16="http://schemas.microsoft.com/office/drawing/2014/main" id="{CB9EEF7C-1B08-C7CF-9CB3-9CC20EDA0020}"/>
              </a:ext>
            </a:extLst>
          </p:cNvPr>
          <p:cNvSpPr/>
          <p:nvPr/>
        </p:nvSpPr>
        <p:spPr>
          <a:xfrm>
            <a:off x="751924" y="3047996"/>
            <a:ext cx="1979447" cy="464207"/>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Calibri"/>
                <a:cs typeface="Calibri"/>
              </a:rPr>
              <a:t>Job Insecurity</a:t>
            </a:r>
          </a:p>
        </p:txBody>
      </p:sp>
      <p:sp>
        <p:nvSpPr>
          <p:cNvPr id="79" name="Rectangle 78">
            <a:extLst>
              <a:ext uri="{FF2B5EF4-FFF2-40B4-BE49-F238E27FC236}">
                <a16:creationId xmlns:a16="http://schemas.microsoft.com/office/drawing/2014/main" id="{69EA414A-B5B3-502E-1BCC-68EADFDE75B1}"/>
              </a:ext>
            </a:extLst>
          </p:cNvPr>
          <p:cNvSpPr/>
          <p:nvPr/>
        </p:nvSpPr>
        <p:spPr>
          <a:xfrm>
            <a:off x="751924" y="1453928"/>
            <a:ext cx="1979447" cy="464207"/>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Calibri"/>
                <a:cs typeface="Calibri"/>
              </a:rPr>
              <a:t>Risk of over-reliance</a:t>
            </a:r>
          </a:p>
        </p:txBody>
      </p:sp>
      <p:sp>
        <p:nvSpPr>
          <p:cNvPr id="80" name="Isosceles Triangle 10">
            <a:extLst>
              <a:ext uri="{FF2B5EF4-FFF2-40B4-BE49-F238E27FC236}">
                <a16:creationId xmlns:a16="http://schemas.microsoft.com/office/drawing/2014/main" id="{8F1E828C-2F76-1196-A8F4-F5C359C334D3}"/>
              </a:ext>
            </a:extLst>
          </p:cNvPr>
          <p:cNvSpPr/>
          <p:nvPr/>
        </p:nvSpPr>
        <p:spPr>
          <a:xfrm rot="5400000">
            <a:off x="2626993" y="3254607"/>
            <a:ext cx="451412" cy="78457"/>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Isosceles Triangle 10">
            <a:extLst>
              <a:ext uri="{FF2B5EF4-FFF2-40B4-BE49-F238E27FC236}">
                <a16:creationId xmlns:a16="http://schemas.microsoft.com/office/drawing/2014/main" id="{F77590F2-F45B-8E2A-897D-9390A864704B}"/>
              </a:ext>
            </a:extLst>
          </p:cNvPr>
          <p:cNvSpPr/>
          <p:nvPr/>
        </p:nvSpPr>
        <p:spPr>
          <a:xfrm rot="5400000">
            <a:off x="2626993" y="3780125"/>
            <a:ext cx="451412" cy="78457"/>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5F13B4E8-F313-9AB9-9B6D-F649C0C0C862}"/>
              </a:ext>
            </a:extLst>
          </p:cNvPr>
          <p:cNvSpPr/>
          <p:nvPr/>
        </p:nvSpPr>
        <p:spPr>
          <a:xfrm>
            <a:off x="3011649" y="3591033"/>
            <a:ext cx="3083033" cy="464207"/>
          </a:xfrm>
          <a:prstGeom prst="rect">
            <a:avLst/>
          </a:prstGeom>
          <a:solidFill>
            <a:schemeClr val="accent6">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ea typeface="Calibri"/>
                <a:cs typeface="Calibri"/>
              </a:rPr>
              <a:t>Disrupt service coordination, leading to lower customer satisfaction</a:t>
            </a:r>
            <a:endParaRPr lang="en-US" sz="1200" b="1">
              <a:solidFill>
                <a:schemeClr val="tx1"/>
              </a:solidFill>
              <a:ea typeface="Calibri"/>
              <a:cs typeface="Calibri"/>
            </a:endParaRPr>
          </a:p>
        </p:txBody>
      </p:sp>
      <p:sp>
        <p:nvSpPr>
          <p:cNvPr id="84" name="Rectangle 83">
            <a:extLst>
              <a:ext uri="{FF2B5EF4-FFF2-40B4-BE49-F238E27FC236}">
                <a16:creationId xmlns:a16="http://schemas.microsoft.com/office/drawing/2014/main" id="{A883ABD1-C360-DABE-9DAF-7F6F8593F64E}"/>
              </a:ext>
            </a:extLst>
          </p:cNvPr>
          <p:cNvSpPr/>
          <p:nvPr/>
        </p:nvSpPr>
        <p:spPr>
          <a:xfrm>
            <a:off x="3011649" y="3065515"/>
            <a:ext cx="3083033" cy="464207"/>
          </a:xfrm>
          <a:prstGeom prst="rect">
            <a:avLst/>
          </a:prstGeom>
          <a:solidFill>
            <a:schemeClr val="accent6">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ea typeface="Calibri"/>
                <a:cs typeface="Calibri"/>
              </a:rPr>
              <a:t>Employees may feel their job security is at risk, especially if certain functions are outsourced</a:t>
            </a:r>
          </a:p>
        </p:txBody>
      </p:sp>
      <p:sp>
        <p:nvSpPr>
          <p:cNvPr id="85" name="Rectangle 84">
            <a:extLst>
              <a:ext uri="{FF2B5EF4-FFF2-40B4-BE49-F238E27FC236}">
                <a16:creationId xmlns:a16="http://schemas.microsoft.com/office/drawing/2014/main" id="{08871195-6561-902F-7B07-67E7FFA9AB3D}"/>
              </a:ext>
            </a:extLst>
          </p:cNvPr>
          <p:cNvSpPr/>
          <p:nvPr/>
        </p:nvSpPr>
        <p:spPr>
          <a:xfrm>
            <a:off x="3050725" y="1433380"/>
            <a:ext cx="3043957" cy="483745"/>
          </a:xfrm>
          <a:prstGeom prst="rect">
            <a:avLst/>
          </a:prstGeom>
          <a:solidFill>
            <a:schemeClr val="accent6">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ea typeface="Calibri"/>
                <a:cs typeface="Calibri"/>
              </a:rPr>
              <a:t>Over reliance on outsourcing can lead to challenges if external providers fail to meet demand, causing supply disruptions</a:t>
            </a:r>
          </a:p>
        </p:txBody>
      </p:sp>
      <p:sp>
        <p:nvSpPr>
          <p:cNvPr id="105" name="TextBox 104">
            <a:extLst>
              <a:ext uri="{FF2B5EF4-FFF2-40B4-BE49-F238E27FC236}">
                <a16:creationId xmlns:a16="http://schemas.microsoft.com/office/drawing/2014/main" id="{C0545AF4-6159-0939-FD4A-16D53A3408AF}"/>
              </a:ext>
            </a:extLst>
          </p:cNvPr>
          <p:cNvSpPr txBox="1"/>
          <p:nvPr/>
        </p:nvSpPr>
        <p:spPr>
          <a:xfrm>
            <a:off x="9276683" y="1466076"/>
            <a:ext cx="2685104" cy="276999"/>
          </a:xfrm>
          <a:noFill/>
          <a:ln w="28575">
            <a:solidFill>
              <a:srgbClr val="014FA1"/>
            </a:solidFill>
            <a:prstDash val="sysDot"/>
          </a:ln>
        </p:spPr>
        <p:txBody>
          <a:bodyPr wrap="square" lIns="91440" tIns="45720" rIns="91440" bIns="45720" rtlCol="0" anchor="t">
            <a:spAutoFit/>
          </a:bodyPr>
          <a:lstStyle/>
          <a:p>
            <a:pPr algn="ctr">
              <a:defRPr/>
            </a:pPr>
            <a:r>
              <a:rPr lang="en-US" sz="1200" b="1">
                <a:solidFill>
                  <a:prstClr val="black"/>
                </a:solidFill>
                <a:latin typeface="Arial"/>
                <a:cs typeface="Arial"/>
              </a:rPr>
              <a:t>What can be done?</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TextBox 112">
            <a:extLst>
              <a:ext uri="{FF2B5EF4-FFF2-40B4-BE49-F238E27FC236}">
                <a16:creationId xmlns:a16="http://schemas.microsoft.com/office/drawing/2014/main" id="{568E2FDD-7F7C-61BB-E847-7EEADAEDE394}"/>
              </a:ext>
            </a:extLst>
          </p:cNvPr>
          <p:cNvSpPr txBox="1"/>
          <p:nvPr/>
        </p:nvSpPr>
        <p:spPr>
          <a:xfrm>
            <a:off x="6601643" y="3462246"/>
            <a:ext cx="2553724" cy="261610"/>
          </a:xfrm>
          <a:prstGeom prst="rect">
            <a:avLst/>
          </a:prstGeom>
          <a:solidFill>
            <a:schemeClr val="accent1">
              <a:lumMod val="20000"/>
              <a:lumOff val="80000"/>
            </a:schemeClr>
          </a:solidFill>
          <a:ln>
            <a:solidFill>
              <a:srgbClr val="014FA1"/>
            </a:solidFill>
          </a:ln>
        </p:spPr>
        <p:txBody>
          <a:bodyPr wrap="square" lIns="91440" tIns="45720" rIns="91440" bIns="45720" rtlCol="0" anchor="t">
            <a:spAutoFit/>
          </a:bodyPr>
          <a:lstStyle/>
          <a:p>
            <a:pPr algn="ctr">
              <a:defRPr/>
            </a:pPr>
            <a:r>
              <a:rPr lang="en-US" sz="1100" b="1">
                <a:solidFill>
                  <a:prstClr val="black"/>
                </a:solidFill>
                <a:latin typeface="Arial"/>
                <a:cs typeface="Arial"/>
              </a:rPr>
              <a:t>Termination disputes</a:t>
            </a:r>
            <a:endParaRPr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D148F315-FE22-E8D1-68BD-F8548121DE01}"/>
              </a:ext>
            </a:extLst>
          </p:cNvPr>
          <p:cNvSpPr txBox="1"/>
          <p:nvPr/>
        </p:nvSpPr>
        <p:spPr>
          <a:xfrm>
            <a:off x="9138745" y="1860332"/>
            <a:ext cx="300595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Calibri"/>
              <a:ea typeface="Calibri"/>
              <a:cs typeface="Calibri"/>
            </a:endParaRPr>
          </a:p>
        </p:txBody>
      </p:sp>
      <p:sp>
        <p:nvSpPr>
          <p:cNvPr id="123" name="Rectangle 122">
            <a:extLst>
              <a:ext uri="{FF2B5EF4-FFF2-40B4-BE49-F238E27FC236}">
                <a16:creationId xmlns:a16="http://schemas.microsoft.com/office/drawing/2014/main" id="{DA310BDF-BC8C-FD64-41C9-B06E5BBEE0E8}"/>
              </a:ext>
            </a:extLst>
          </p:cNvPr>
          <p:cNvSpPr/>
          <p:nvPr/>
        </p:nvSpPr>
        <p:spPr>
          <a:xfrm>
            <a:off x="9274061" y="2903481"/>
            <a:ext cx="2688897" cy="464207"/>
          </a:xfrm>
          <a:prstGeom prst="rect">
            <a:avLst/>
          </a:prstGeom>
          <a:no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ea typeface="Calibri"/>
                <a:cs typeface="Calibri"/>
              </a:rPr>
              <a:t>Adhere to Indian labor laws, detailing contracts, responsibilities, and benefits</a:t>
            </a:r>
          </a:p>
        </p:txBody>
      </p:sp>
      <p:sp>
        <p:nvSpPr>
          <p:cNvPr id="124" name="Rectangle 123">
            <a:extLst>
              <a:ext uri="{FF2B5EF4-FFF2-40B4-BE49-F238E27FC236}">
                <a16:creationId xmlns:a16="http://schemas.microsoft.com/office/drawing/2014/main" id="{27C9984F-C28C-9BC2-6E7B-15A34DF82A19}"/>
              </a:ext>
            </a:extLst>
          </p:cNvPr>
          <p:cNvSpPr/>
          <p:nvPr/>
        </p:nvSpPr>
        <p:spPr>
          <a:xfrm>
            <a:off x="9274060" y="2305872"/>
            <a:ext cx="2688897" cy="532591"/>
          </a:xfrm>
          <a:prstGeom prst="rect">
            <a:avLst/>
          </a:prstGeom>
          <a:no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ea typeface="Calibri"/>
                <a:cs typeface="Calibri"/>
              </a:rPr>
              <a:t>Define intellectual property rights in the contract, ensuring your salon's ownership and alignment with Indian IP laws.</a:t>
            </a:r>
            <a:endParaRPr lang="en-US">
              <a:solidFill>
                <a:schemeClr val="tx1"/>
              </a:solidFill>
              <a:ea typeface="Calibri" panose="020F0502020204030204"/>
              <a:cs typeface="Calibri" panose="020F0502020204030204"/>
            </a:endParaRPr>
          </a:p>
        </p:txBody>
      </p:sp>
      <p:sp>
        <p:nvSpPr>
          <p:cNvPr id="125" name="Rectangle 124">
            <a:extLst>
              <a:ext uri="{FF2B5EF4-FFF2-40B4-BE49-F238E27FC236}">
                <a16:creationId xmlns:a16="http://schemas.microsoft.com/office/drawing/2014/main" id="{1B7B6501-9F7C-3742-DD70-7BAAD1886F43}"/>
              </a:ext>
            </a:extLst>
          </p:cNvPr>
          <p:cNvSpPr/>
          <p:nvPr/>
        </p:nvSpPr>
        <p:spPr>
          <a:xfrm>
            <a:off x="9280798" y="1784398"/>
            <a:ext cx="2688897" cy="395823"/>
          </a:xfrm>
          <a:prstGeom prst="rect">
            <a:avLst/>
          </a:prstGeom>
          <a:no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ea typeface="Calibri"/>
                <a:cs typeface="Calibri"/>
              </a:rPr>
              <a:t>Review the contract, communicate openly, consider mediation or arbitration</a:t>
            </a:r>
          </a:p>
        </p:txBody>
      </p:sp>
      <p:sp>
        <p:nvSpPr>
          <p:cNvPr id="126" name="Rectangle 125">
            <a:extLst>
              <a:ext uri="{FF2B5EF4-FFF2-40B4-BE49-F238E27FC236}">
                <a16:creationId xmlns:a16="http://schemas.microsoft.com/office/drawing/2014/main" id="{BBE31773-CFBB-D0FE-9AC3-4B7F0EFE09B9}"/>
              </a:ext>
            </a:extLst>
          </p:cNvPr>
          <p:cNvSpPr/>
          <p:nvPr/>
        </p:nvSpPr>
        <p:spPr>
          <a:xfrm>
            <a:off x="9254522" y="3458979"/>
            <a:ext cx="2688897" cy="464207"/>
          </a:xfrm>
          <a:prstGeom prst="rect">
            <a:avLst/>
          </a:prstGeom>
          <a:no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ea typeface="Calibri"/>
                <a:cs typeface="Calibri"/>
              </a:rPr>
              <a:t>Define termination terms and transition procedures in the outsourcing contract</a:t>
            </a:r>
          </a:p>
        </p:txBody>
      </p:sp>
      <p:sp>
        <p:nvSpPr>
          <p:cNvPr id="45" name="Isosceles Triangle 10">
            <a:extLst>
              <a:ext uri="{FF2B5EF4-FFF2-40B4-BE49-F238E27FC236}">
                <a16:creationId xmlns:a16="http://schemas.microsoft.com/office/drawing/2014/main" id="{E320D526-0692-7233-7DC1-E075A472E876}"/>
              </a:ext>
            </a:extLst>
          </p:cNvPr>
          <p:cNvSpPr/>
          <p:nvPr/>
        </p:nvSpPr>
        <p:spPr>
          <a:xfrm rot="5400000">
            <a:off x="2626994" y="2660662"/>
            <a:ext cx="451412" cy="78457"/>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4B58F5FB-C34F-3707-3458-171C742DE2EC}"/>
              </a:ext>
            </a:extLst>
          </p:cNvPr>
          <p:cNvSpPr/>
          <p:nvPr/>
        </p:nvSpPr>
        <p:spPr>
          <a:xfrm>
            <a:off x="751926" y="2522481"/>
            <a:ext cx="1979447" cy="464207"/>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Calibri"/>
                <a:cs typeface="Calibri"/>
              </a:rPr>
              <a:t>Qualities and service Inconsistency</a:t>
            </a:r>
            <a:endParaRPr lang="en-US" b="1">
              <a:solidFill>
                <a:schemeClr val="tx1"/>
              </a:solidFill>
            </a:endParaRPr>
          </a:p>
        </p:txBody>
      </p:sp>
      <p:sp>
        <p:nvSpPr>
          <p:cNvPr id="86" name="Rectangle 85">
            <a:extLst>
              <a:ext uri="{FF2B5EF4-FFF2-40B4-BE49-F238E27FC236}">
                <a16:creationId xmlns:a16="http://schemas.microsoft.com/office/drawing/2014/main" id="{B3F3B446-E6BB-A402-6437-36828998964F}"/>
              </a:ext>
            </a:extLst>
          </p:cNvPr>
          <p:cNvSpPr/>
          <p:nvPr/>
        </p:nvSpPr>
        <p:spPr>
          <a:xfrm>
            <a:off x="3011649" y="2522481"/>
            <a:ext cx="3083033" cy="464207"/>
          </a:xfrm>
          <a:prstGeom prst="rect">
            <a:avLst/>
          </a:prstGeom>
          <a:solidFill>
            <a:schemeClr val="accent6">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ea typeface="Calibri"/>
                <a:cs typeface="Calibri"/>
              </a:rPr>
              <a:t>Variability in service quality can impact customer satisfaction and the organization's reputation.</a:t>
            </a:r>
          </a:p>
        </p:txBody>
      </p:sp>
      <p:pic>
        <p:nvPicPr>
          <p:cNvPr id="135" name="Picture 134">
            <a:extLst>
              <a:ext uri="{FF2B5EF4-FFF2-40B4-BE49-F238E27FC236}">
                <a16:creationId xmlns:a16="http://schemas.microsoft.com/office/drawing/2014/main" id="{BC98B5D2-09CF-2964-8D3E-DA7C40A14674}"/>
              </a:ext>
            </a:extLst>
          </p:cNvPr>
          <p:cNvPicPr>
            <a:picLocks noChangeAspect="1"/>
          </p:cNvPicPr>
          <p:nvPr/>
        </p:nvPicPr>
        <p:blipFill>
          <a:blip r:embed="rId10"/>
          <a:stretch>
            <a:fillRect/>
          </a:stretch>
        </p:blipFill>
        <p:spPr>
          <a:xfrm>
            <a:off x="175446" y="2461828"/>
            <a:ext cx="437385" cy="454136"/>
          </a:xfrm>
          <a:prstGeom prst="rect">
            <a:avLst/>
          </a:prstGeom>
        </p:spPr>
      </p:pic>
      <p:pic>
        <p:nvPicPr>
          <p:cNvPr id="136" name="Picture 135">
            <a:extLst>
              <a:ext uri="{FF2B5EF4-FFF2-40B4-BE49-F238E27FC236}">
                <a16:creationId xmlns:a16="http://schemas.microsoft.com/office/drawing/2014/main" id="{5D761F7C-E749-90F4-1C93-7BDDFA8934CA}"/>
              </a:ext>
            </a:extLst>
          </p:cNvPr>
          <p:cNvPicPr>
            <a:picLocks noChangeAspect="1"/>
          </p:cNvPicPr>
          <p:nvPr/>
        </p:nvPicPr>
        <p:blipFill>
          <a:blip r:embed="rId11"/>
          <a:stretch>
            <a:fillRect/>
          </a:stretch>
        </p:blipFill>
        <p:spPr>
          <a:xfrm>
            <a:off x="266262" y="1421949"/>
            <a:ext cx="465960" cy="466858"/>
          </a:xfrm>
          <a:prstGeom prst="rect">
            <a:avLst/>
          </a:prstGeom>
        </p:spPr>
      </p:pic>
      <p:grpSp>
        <p:nvGrpSpPr>
          <p:cNvPr id="140" name="Group 139">
            <a:extLst>
              <a:ext uri="{FF2B5EF4-FFF2-40B4-BE49-F238E27FC236}">
                <a16:creationId xmlns:a16="http://schemas.microsoft.com/office/drawing/2014/main" id="{CCD22746-11B9-F52B-9B5C-A89CF5FBD7BC}"/>
              </a:ext>
            </a:extLst>
          </p:cNvPr>
          <p:cNvGrpSpPr/>
          <p:nvPr/>
        </p:nvGrpSpPr>
        <p:grpSpPr>
          <a:xfrm>
            <a:off x="205281" y="1988205"/>
            <a:ext cx="5889401" cy="471546"/>
            <a:chOff x="205281" y="2522480"/>
            <a:chExt cx="5889401" cy="471546"/>
          </a:xfrm>
        </p:grpSpPr>
        <p:sp>
          <p:nvSpPr>
            <p:cNvPr id="48" name="Isosceles Triangle 10">
              <a:extLst>
                <a:ext uri="{FF2B5EF4-FFF2-40B4-BE49-F238E27FC236}">
                  <a16:creationId xmlns:a16="http://schemas.microsoft.com/office/drawing/2014/main" id="{A9FD2E89-7935-7A8B-FBB6-DC3FE4497C4B}"/>
                </a:ext>
              </a:extLst>
            </p:cNvPr>
            <p:cNvSpPr/>
            <p:nvPr/>
          </p:nvSpPr>
          <p:spPr>
            <a:xfrm rot="5400000">
              <a:off x="2626994" y="2729091"/>
              <a:ext cx="451412" cy="78457"/>
            </a:xfrm>
            <a:prstGeom prst="triangl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6D25AC2-B0DC-D43C-204D-DB6B149C7867}"/>
                </a:ext>
              </a:extLst>
            </p:cNvPr>
            <p:cNvSpPr/>
            <p:nvPr/>
          </p:nvSpPr>
          <p:spPr>
            <a:xfrm>
              <a:off x="751925" y="2522480"/>
              <a:ext cx="1979447" cy="464207"/>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Calibri"/>
                  <a:cs typeface="Calibri"/>
                </a:rPr>
                <a:t>Decreased job satisfaction</a:t>
              </a:r>
            </a:p>
          </p:txBody>
        </p:sp>
        <p:sp>
          <p:nvSpPr>
            <p:cNvPr id="83" name="Rectangle 82">
              <a:extLst>
                <a:ext uri="{FF2B5EF4-FFF2-40B4-BE49-F238E27FC236}">
                  <a16:creationId xmlns:a16="http://schemas.microsoft.com/office/drawing/2014/main" id="{75EC9402-658C-64AE-F937-7EBFBC5C757A}"/>
                </a:ext>
              </a:extLst>
            </p:cNvPr>
            <p:cNvSpPr/>
            <p:nvPr/>
          </p:nvSpPr>
          <p:spPr>
            <a:xfrm>
              <a:off x="3011649" y="2522480"/>
              <a:ext cx="3083033" cy="464207"/>
            </a:xfrm>
            <a:prstGeom prst="rect">
              <a:avLst/>
            </a:prstGeom>
            <a:solidFill>
              <a:schemeClr val="accent6">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ea typeface="Calibri"/>
                  <a:cs typeface="Calibri"/>
                </a:rPr>
                <a:t>Perceptions about job insecurity and concerns about the future can lead to lower job satisfaction</a:t>
              </a:r>
            </a:p>
          </p:txBody>
        </p:sp>
        <p:pic>
          <p:nvPicPr>
            <p:cNvPr id="137" name="Picture 136">
              <a:extLst>
                <a:ext uri="{FF2B5EF4-FFF2-40B4-BE49-F238E27FC236}">
                  <a16:creationId xmlns:a16="http://schemas.microsoft.com/office/drawing/2014/main" id="{C0A11FB2-DFF7-C14F-C845-D03678AD6915}"/>
                </a:ext>
              </a:extLst>
            </p:cNvPr>
            <p:cNvPicPr>
              <a:picLocks noChangeAspect="1"/>
            </p:cNvPicPr>
            <p:nvPr/>
          </p:nvPicPr>
          <p:blipFill>
            <a:blip r:embed="rId12"/>
            <a:stretch>
              <a:fillRect/>
            </a:stretch>
          </p:blipFill>
          <p:spPr>
            <a:xfrm>
              <a:off x="205281" y="2526697"/>
              <a:ext cx="587922" cy="447019"/>
            </a:xfrm>
            <a:prstGeom prst="rect">
              <a:avLst/>
            </a:prstGeom>
          </p:spPr>
        </p:pic>
      </p:grpSp>
      <p:pic>
        <p:nvPicPr>
          <p:cNvPr id="138" name="Picture 137">
            <a:extLst>
              <a:ext uri="{FF2B5EF4-FFF2-40B4-BE49-F238E27FC236}">
                <a16:creationId xmlns:a16="http://schemas.microsoft.com/office/drawing/2014/main" id="{7F95D554-9A3E-C0B1-CA3D-38D840AF1E25}"/>
              </a:ext>
            </a:extLst>
          </p:cNvPr>
          <p:cNvPicPr>
            <a:picLocks noChangeAspect="1"/>
          </p:cNvPicPr>
          <p:nvPr/>
        </p:nvPicPr>
        <p:blipFill>
          <a:blip r:embed="rId13"/>
          <a:stretch>
            <a:fillRect/>
          </a:stretch>
        </p:blipFill>
        <p:spPr>
          <a:xfrm>
            <a:off x="134882" y="2961252"/>
            <a:ext cx="527270" cy="550117"/>
          </a:xfrm>
          <a:prstGeom prst="rect">
            <a:avLst/>
          </a:prstGeom>
        </p:spPr>
      </p:pic>
      <p:pic>
        <p:nvPicPr>
          <p:cNvPr id="139" name="Picture 138">
            <a:extLst>
              <a:ext uri="{FF2B5EF4-FFF2-40B4-BE49-F238E27FC236}">
                <a16:creationId xmlns:a16="http://schemas.microsoft.com/office/drawing/2014/main" id="{30385C8E-A955-6C43-59A1-FA4880B1F5A7}"/>
              </a:ext>
            </a:extLst>
          </p:cNvPr>
          <p:cNvPicPr>
            <a:picLocks noChangeAspect="1"/>
          </p:cNvPicPr>
          <p:nvPr/>
        </p:nvPicPr>
        <p:blipFill>
          <a:blip r:embed="rId14"/>
          <a:stretch>
            <a:fillRect/>
          </a:stretch>
        </p:blipFill>
        <p:spPr>
          <a:xfrm>
            <a:off x="134883" y="3544652"/>
            <a:ext cx="536028" cy="556974"/>
          </a:xfrm>
          <a:prstGeom prst="rect">
            <a:avLst/>
          </a:prstGeom>
        </p:spPr>
      </p:pic>
      <p:cxnSp>
        <p:nvCxnSpPr>
          <p:cNvPr id="172" name="Straight Connector 171">
            <a:extLst>
              <a:ext uri="{FF2B5EF4-FFF2-40B4-BE49-F238E27FC236}">
                <a16:creationId xmlns:a16="http://schemas.microsoft.com/office/drawing/2014/main" id="{F8820B0E-13AC-C4C6-2E62-5A1CFE0206B8}"/>
              </a:ext>
            </a:extLst>
          </p:cNvPr>
          <p:cNvCxnSpPr>
            <a:cxnSpLocks/>
          </p:cNvCxnSpPr>
          <p:nvPr/>
        </p:nvCxnSpPr>
        <p:spPr>
          <a:xfrm>
            <a:off x="-48847" y="4199744"/>
            <a:ext cx="12291152" cy="0"/>
          </a:xfrm>
          <a:prstGeom prst="line">
            <a:avLst/>
          </a:prstGeom>
          <a:ln w="12700">
            <a:solidFill>
              <a:srgbClr val="96C61C"/>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74" name="Table 173">
            <a:extLst>
              <a:ext uri="{FF2B5EF4-FFF2-40B4-BE49-F238E27FC236}">
                <a16:creationId xmlns:a16="http://schemas.microsoft.com/office/drawing/2014/main" id="{FD76308A-1252-FA01-9140-CD0DBF1EB0B2}"/>
              </a:ext>
            </a:extLst>
          </p:cNvPr>
          <p:cNvGraphicFramePr>
            <a:graphicFrameLocks noGrp="1"/>
          </p:cNvGraphicFramePr>
          <p:nvPr>
            <p:extLst>
              <p:ext uri="{D42A27DB-BD31-4B8C-83A1-F6EECF244321}">
                <p14:modId xmlns:p14="http://schemas.microsoft.com/office/powerpoint/2010/main" val="234647816"/>
              </p:ext>
            </p:extLst>
          </p:nvPr>
        </p:nvGraphicFramePr>
        <p:xfrm>
          <a:off x="175065" y="4297914"/>
          <a:ext cx="11808814" cy="1979596"/>
        </p:xfrm>
        <a:graphic>
          <a:graphicData uri="http://schemas.openxmlformats.org/drawingml/2006/table">
            <a:tbl>
              <a:tblPr firstRow="1" bandRow="1">
                <a:tableStyleId>{1FECB4D8-DB02-4DC6-A0A2-4F2EBAE1DC90}</a:tableStyleId>
              </a:tblPr>
              <a:tblGrid>
                <a:gridCol w="2001793">
                  <a:extLst>
                    <a:ext uri="{9D8B030D-6E8A-4147-A177-3AD203B41FA5}">
                      <a16:colId xmlns:a16="http://schemas.microsoft.com/office/drawing/2014/main" val="2882609479"/>
                    </a:ext>
                  </a:extLst>
                </a:gridCol>
                <a:gridCol w="2571749">
                  <a:extLst>
                    <a:ext uri="{9D8B030D-6E8A-4147-A177-3AD203B41FA5}">
                      <a16:colId xmlns:a16="http://schemas.microsoft.com/office/drawing/2014/main" val="4274758212"/>
                    </a:ext>
                  </a:extLst>
                </a:gridCol>
                <a:gridCol w="2511746">
                  <a:extLst>
                    <a:ext uri="{9D8B030D-6E8A-4147-A177-3AD203B41FA5}">
                      <a16:colId xmlns:a16="http://schemas.microsoft.com/office/drawing/2014/main" val="2452421806"/>
                    </a:ext>
                  </a:extLst>
                </a:gridCol>
                <a:gridCol w="2361763">
                  <a:extLst>
                    <a:ext uri="{9D8B030D-6E8A-4147-A177-3AD203B41FA5}">
                      <a16:colId xmlns:a16="http://schemas.microsoft.com/office/drawing/2014/main" val="1300515117"/>
                    </a:ext>
                  </a:extLst>
                </a:gridCol>
                <a:gridCol w="2361763">
                  <a:extLst>
                    <a:ext uri="{9D8B030D-6E8A-4147-A177-3AD203B41FA5}">
                      <a16:colId xmlns:a16="http://schemas.microsoft.com/office/drawing/2014/main" val="2751516217"/>
                    </a:ext>
                  </a:extLst>
                </a:gridCol>
              </a:tblGrid>
              <a:tr h="348916">
                <a:tc>
                  <a:txBody>
                    <a:bodyPr/>
                    <a:lstStyle/>
                    <a:p>
                      <a:endParaRPr lang="en-US" sz="1100"/>
                    </a:p>
                  </a:txBody>
                  <a:tcPr/>
                </a:tc>
                <a:tc>
                  <a:txBody>
                    <a:bodyPr/>
                    <a:lstStyle/>
                    <a:p>
                      <a:pPr lvl="0" algn="ctr">
                        <a:lnSpc>
                          <a:spcPct val="100000"/>
                        </a:lnSpc>
                        <a:spcBef>
                          <a:spcPts val="0"/>
                        </a:spcBef>
                        <a:spcAft>
                          <a:spcPts val="0"/>
                        </a:spcAft>
                        <a:buNone/>
                      </a:pPr>
                      <a:r>
                        <a:rPr lang="en-US" sz="1200" b="1" i="0" u="none" strike="noStrike" noProof="0">
                          <a:solidFill>
                            <a:schemeClr val="tx1"/>
                          </a:solidFill>
                          <a:latin typeface="Calibri"/>
                        </a:rPr>
                        <a:t>Communication and Coordination</a:t>
                      </a:r>
                      <a:endParaRPr lang="en-US" sz="1200" b="1">
                        <a:solidFill>
                          <a:schemeClr val="tx1"/>
                        </a:solidFill>
                      </a:endParaRPr>
                    </a:p>
                  </a:txBody>
                  <a:tcPr/>
                </a:tc>
                <a:tc>
                  <a:txBody>
                    <a:bodyPr/>
                    <a:lstStyle/>
                    <a:p>
                      <a:pPr lvl="0" algn="ctr">
                        <a:buNone/>
                      </a:pPr>
                      <a:r>
                        <a:rPr lang="en-US" sz="1200" b="1" i="0" u="none" strike="noStrike" noProof="0">
                          <a:solidFill>
                            <a:schemeClr val="tx1"/>
                          </a:solidFill>
                          <a:latin typeface="Calibri"/>
                        </a:rPr>
                        <a:t>Service Customization</a:t>
                      </a:r>
                      <a:endParaRPr lang="en-US" sz="1200" b="1">
                        <a:solidFill>
                          <a:schemeClr val="tx1"/>
                        </a:solidFill>
                      </a:endParaRPr>
                    </a:p>
                  </a:txBody>
                  <a:tcPr/>
                </a:tc>
                <a:tc>
                  <a:txBody>
                    <a:bodyPr/>
                    <a:lstStyle/>
                    <a:p>
                      <a:pPr lvl="0" algn="ctr">
                        <a:buNone/>
                      </a:pPr>
                      <a:r>
                        <a:rPr lang="en-US" sz="1200" b="1" i="0" u="none" strike="noStrike" noProof="0">
                          <a:solidFill>
                            <a:schemeClr val="tx1"/>
                          </a:solidFill>
                          <a:latin typeface="Calibri"/>
                        </a:rPr>
                        <a:t>Brand Consistency</a:t>
                      </a:r>
                      <a:endParaRPr lang="en-US" sz="1200" b="1">
                        <a:solidFill>
                          <a:schemeClr val="tx1"/>
                        </a:solidFill>
                      </a:endParaRPr>
                    </a:p>
                  </a:txBody>
                  <a:tcPr/>
                </a:tc>
                <a:tc>
                  <a:txBody>
                    <a:bodyPr/>
                    <a:lstStyle/>
                    <a:p>
                      <a:pPr lvl="0" algn="ctr">
                        <a:buNone/>
                      </a:pPr>
                      <a:r>
                        <a:rPr lang="en-US" sz="1200" b="1" i="0" u="none" strike="noStrike" noProof="0">
                          <a:solidFill>
                            <a:schemeClr val="tx1"/>
                          </a:solidFill>
                          <a:latin typeface="Calibri"/>
                        </a:rPr>
                        <a:t>Data Privacy and Security</a:t>
                      </a:r>
                      <a:endParaRPr lang="en-US" sz="1200" b="1">
                        <a:solidFill>
                          <a:schemeClr val="tx1"/>
                        </a:solidFill>
                      </a:endParaRPr>
                    </a:p>
                  </a:txBody>
                  <a:tcPr/>
                </a:tc>
                <a:extLst>
                  <a:ext uri="{0D108BD9-81ED-4DB2-BD59-A6C34878D82A}">
                    <a16:rowId xmlns:a16="http://schemas.microsoft.com/office/drawing/2014/main" val="386172200"/>
                  </a:ext>
                </a:extLst>
              </a:tr>
              <a:tr h="785063">
                <a:tc>
                  <a:txBody>
                    <a:bodyPr/>
                    <a:lstStyle/>
                    <a:p>
                      <a:pPr lvl="0" algn="r">
                        <a:buNone/>
                      </a:pPr>
                      <a:r>
                        <a:rPr lang="en-US" sz="1400" b="1"/>
                        <a:t>Customer </a:t>
                      </a:r>
                      <a:endParaRPr lang="en-US"/>
                    </a:p>
                    <a:p>
                      <a:pPr lvl="0" algn="r">
                        <a:buNone/>
                      </a:pPr>
                      <a:r>
                        <a:rPr lang="en-US" sz="1400" b="1"/>
                        <a:t>Satisfaction</a:t>
                      </a:r>
                    </a:p>
                  </a:txBody>
                  <a:tcPr/>
                </a:tc>
                <a:tc>
                  <a:txBody>
                    <a:bodyPr/>
                    <a:lstStyle/>
                    <a:p>
                      <a:pPr marL="0" indent="0">
                        <a:buNone/>
                      </a:pPr>
                      <a:r>
                        <a:rPr lang="en-US" sz="1100" b="1" i="0" u="none" strike="noStrike" kern="1200">
                          <a:solidFill>
                            <a:srgbClr val="374151"/>
                          </a:solidFill>
                          <a:latin typeface="Calibri"/>
                          <a:ea typeface="+mn-ea"/>
                          <a:cs typeface="+mn-cs"/>
                        </a:rPr>
                        <a:t>Communication gaps can </a:t>
                      </a:r>
                      <a:r>
                        <a:rPr lang="en-US" sz="1100" b="1" i="0" u="none" strike="noStrike" noProof="0">
                          <a:solidFill>
                            <a:srgbClr val="374151"/>
                          </a:solidFill>
                          <a:latin typeface="Calibri"/>
                        </a:rPr>
                        <a:t>lead to misunderstandings and affect the overall customer experiences</a:t>
                      </a:r>
                      <a:endParaRPr lang="en-US" b="1"/>
                    </a:p>
                  </a:txBody>
                  <a:tcPr/>
                </a:tc>
                <a:tc>
                  <a:txBody>
                    <a:bodyPr/>
                    <a:lstStyle/>
                    <a:p>
                      <a:pPr marL="0" lvl="0" indent="0" algn="l">
                        <a:lnSpc>
                          <a:spcPct val="100000"/>
                        </a:lnSpc>
                        <a:spcBef>
                          <a:spcPts val="0"/>
                        </a:spcBef>
                        <a:spcAft>
                          <a:spcPts val="0"/>
                        </a:spcAft>
                        <a:buNone/>
                      </a:pPr>
                      <a:r>
                        <a:rPr lang="en-US" sz="1100" b="1" i="0" u="none" strike="noStrike" noProof="0">
                          <a:solidFill>
                            <a:srgbClr val="374151"/>
                          </a:solidFill>
                          <a:latin typeface="Calibri"/>
                        </a:rPr>
                        <a:t>It is a challenge to provide high level of cus</a:t>
                      </a:r>
                      <a:r>
                        <a:rPr lang="en-US" sz="1100" b="1" i="0" u="none" strike="noStrike" kern="1200" noProof="0">
                          <a:solidFill>
                            <a:srgbClr val="374151"/>
                          </a:solidFill>
                          <a:latin typeface="Calibri"/>
                          <a:ea typeface="+mn-ea"/>
                          <a:cs typeface="+mn-cs"/>
                        </a:rPr>
                        <a:t>tomization when services are outsourc</a:t>
                      </a:r>
                      <a:r>
                        <a:rPr lang="en-US" sz="1100" b="1" i="0" u="none" strike="noStrike" noProof="0">
                          <a:solidFill>
                            <a:srgbClr val="374151"/>
                          </a:solidFill>
                          <a:latin typeface="Calibri"/>
                        </a:rPr>
                        <a:t>ed.</a:t>
                      </a:r>
                      <a:endParaRPr lang="en-US" b="1"/>
                    </a:p>
                    <a:p>
                      <a:pPr lvl="0">
                        <a:buNone/>
                      </a:pPr>
                      <a:endParaRPr lang="en-US" b="1"/>
                    </a:p>
                  </a:txBody>
                  <a:tcPr/>
                </a:tc>
                <a:tc>
                  <a:txBody>
                    <a:bodyPr/>
                    <a:lstStyle/>
                    <a:p>
                      <a:r>
                        <a:rPr lang="en-US" sz="1100" b="1" i="0" u="none" strike="noStrike" kern="1200">
                          <a:solidFill>
                            <a:srgbClr val="374151"/>
                          </a:solidFill>
                          <a:latin typeface="Calibri"/>
                          <a:ea typeface="+mn-ea"/>
                          <a:cs typeface="+mn-cs"/>
                        </a:rPr>
                        <a:t>It is a challenge to maintain brand image when different service providers are involved</a:t>
                      </a:r>
                    </a:p>
                  </a:txBody>
                  <a:tcPr/>
                </a:tc>
                <a:tc>
                  <a:txBody>
                    <a:bodyPr/>
                    <a:lstStyle/>
                    <a:p>
                      <a:pPr lvl="0">
                        <a:buNone/>
                      </a:pPr>
                      <a:r>
                        <a:rPr lang="en-US" sz="1100" b="1" i="0" u="none" strike="noStrike" kern="1200" noProof="0">
                          <a:solidFill>
                            <a:srgbClr val="374151"/>
                          </a:solidFill>
                          <a:latin typeface="Calibri"/>
                          <a:ea typeface="+mn-ea"/>
                          <a:cs typeface="+mn-cs"/>
                        </a:rPr>
                        <a:t>Data security and privacy concerns can impact customer trust.</a:t>
                      </a:r>
                      <a:endParaRPr lang="en-US" sz="1100" b="1" i="0" u="none" strike="noStrike" kern="1200">
                        <a:solidFill>
                          <a:srgbClr val="374151"/>
                        </a:solidFill>
                        <a:latin typeface="Calibri"/>
                        <a:ea typeface="+mn-ea"/>
                        <a:cs typeface="+mn-cs"/>
                      </a:endParaRPr>
                    </a:p>
                  </a:txBody>
                  <a:tcPr/>
                </a:tc>
                <a:extLst>
                  <a:ext uri="{0D108BD9-81ED-4DB2-BD59-A6C34878D82A}">
                    <a16:rowId xmlns:a16="http://schemas.microsoft.com/office/drawing/2014/main" val="3829057798"/>
                  </a:ext>
                </a:extLst>
              </a:tr>
              <a:tr h="685372">
                <a:tc>
                  <a:txBody>
                    <a:bodyPr/>
                    <a:lstStyle/>
                    <a:p>
                      <a:pPr lvl="0" algn="r">
                        <a:buNone/>
                      </a:pPr>
                      <a:r>
                        <a:rPr lang="en-US" sz="1400" b="1"/>
                        <a:t>Customer Loyalty</a:t>
                      </a:r>
                    </a:p>
                  </a:txBody>
                  <a:tcPr/>
                </a:tc>
                <a:tc>
                  <a:txBody>
                    <a:bodyPr/>
                    <a:lstStyle/>
                    <a:p>
                      <a:pPr lvl="0">
                        <a:buNone/>
                      </a:pPr>
                      <a:r>
                        <a:rPr lang="en-US" sz="1100" b="1" i="0" u="none" strike="noStrike" noProof="0">
                          <a:solidFill>
                            <a:srgbClr val="374151"/>
                          </a:solidFill>
                          <a:latin typeface="Calibri"/>
                        </a:rPr>
                        <a:t>Poor coordination can result in service delays and frustration, potentially driving customers away</a:t>
                      </a:r>
                      <a:endParaRPr lang="en-US" b="1"/>
                    </a:p>
                  </a:txBody>
                  <a:tcPr/>
                </a:tc>
                <a:tc>
                  <a:txBody>
                    <a:bodyPr/>
                    <a:lstStyle/>
                    <a:p>
                      <a:pPr lvl="0">
                        <a:buNone/>
                      </a:pPr>
                      <a:r>
                        <a:rPr lang="en-US" sz="1100" b="1" i="0" u="none" strike="noStrike" noProof="0">
                          <a:solidFill>
                            <a:srgbClr val="374151"/>
                          </a:solidFill>
                          <a:latin typeface="Calibri"/>
                        </a:rPr>
                        <a:t>When clients feel that their specific needs are not being met, they may seek salons that offer more personalized experiences</a:t>
                      </a:r>
                      <a:endParaRPr lang="en-US" b="1"/>
                    </a:p>
                  </a:txBody>
                  <a:tcPr/>
                </a:tc>
                <a:tc>
                  <a:txBody>
                    <a:bodyPr/>
                    <a:lstStyle/>
                    <a:p>
                      <a:pPr lvl="0">
                        <a:buNone/>
                      </a:pPr>
                      <a:r>
                        <a:rPr lang="en-US" sz="1100" b="1" i="0" u="none" strike="noStrike" noProof="0">
                          <a:solidFill>
                            <a:srgbClr val="374151"/>
                          </a:solidFill>
                          <a:latin typeface="Calibri"/>
                        </a:rPr>
                        <a:t>Inconsistencies in branding can confuse and disappoint customers</a:t>
                      </a:r>
                      <a:endParaRPr lang="en-US" b="1"/>
                    </a:p>
                  </a:txBody>
                  <a:tcPr/>
                </a:tc>
                <a:tc>
                  <a:txBody>
                    <a:bodyPr/>
                    <a:lstStyle/>
                    <a:p>
                      <a:pPr lvl="0">
                        <a:buNone/>
                      </a:pPr>
                      <a:r>
                        <a:rPr lang="en-US" sz="1100" b="1" i="0" u="none" strike="noStrike" kern="1200" noProof="0">
                          <a:solidFill>
                            <a:srgbClr val="374151"/>
                          </a:solidFill>
                          <a:latin typeface="Calibri"/>
                          <a:ea typeface="+mn-ea"/>
                          <a:cs typeface="+mn-cs"/>
                        </a:rPr>
                        <a:t>It may affect how customers perceive the salon's commitment to protecting their information</a:t>
                      </a:r>
                      <a:endParaRPr lang="en-US" sz="1100" b="1" i="0" u="none" strike="noStrike" kern="1200">
                        <a:solidFill>
                          <a:srgbClr val="374151"/>
                        </a:solidFill>
                        <a:latin typeface="Calibri"/>
                        <a:ea typeface="+mn-ea"/>
                        <a:cs typeface="+mn-cs"/>
                      </a:endParaRPr>
                    </a:p>
                  </a:txBody>
                  <a:tcPr/>
                </a:tc>
                <a:extLst>
                  <a:ext uri="{0D108BD9-81ED-4DB2-BD59-A6C34878D82A}">
                    <a16:rowId xmlns:a16="http://schemas.microsoft.com/office/drawing/2014/main" val="3544146890"/>
                  </a:ext>
                </a:extLst>
              </a:tr>
            </a:tbl>
          </a:graphicData>
        </a:graphic>
      </p:graphicFrame>
      <p:pic>
        <p:nvPicPr>
          <p:cNvPr id="9" name="Picture 8">
            <a:extLst>
              <a:ext uri="{FF2B5EF4-FFF2-40B4-BE49-F238E27FC236}">
                <a16:creationId xmlns:a16="http://schemas.microsoft.com/office/drawing/2014/main" id="{5E916827-10C8-E056-F087-6EF0CEF2A62D}"/>
              </a:ext>
            </a:extLst>
          </p:cNvPr>
          <p:cNvPicPr>
            <a:picLocks noChangeAspect="1"/>
          </p:cNvPicPr>
          <p:nvPr/>
        </p:nvPicPr>
        <p:blipFill>
          <a:blip r:embed="rId15"/>
          <a:stretch>
            <a:fillRect/>
          </a:stretch>
        </p:blipFill>
        <p:spPr>
          <a:xfrm>
            <a:off x="6444761" y="1032606"/>
            <a:ext cx="660401" cy="631094"/>
          </a:xfrm>
          <a:prstGeom prst="rect">
            <a:avLst/>
          </a:prstGeom>
        </p:spPr>
      </p:pic>
      <p:pic>
        <p:nvPicPr>
          <p:cNvPr id="18" name="Picture 17">
            <a:extLst>
              <a:ext uri="{FF2B5EF4-FFF2-40B4-BE49-F238E27FC236}">
                <a16:creationId xmlns:a16="http://schemas.microsoft.com/office/drawing/2014/main" id="{14D13F7D-A12F-0991-C0E8-DBE596AA5C09}"/>
              </a:ext>
            </a:extLst>
          </p:cNvPr>
          <p:cNvPicPr>
            <a:picLocks noChangeAspect="1"/>
          </p:cNvPicPr>
          <p:nvPr/>
        </p:nvPicPr>
        <p:blipFill>
          <a:blip r:embed="rId16"/>
          <a:stretch>
            <a:fillRect/>
          </a:stretch>
        </p:blipFill>
        <p:spPr>
          <a:xfrm>
            <a:off x="113324" y="5667333"/>
            <a:ext cx="623277" cy="583794"/>
          </a:xfrm>
          <a:prstGeom prst="rect">
            <a:avLst/>
          </a:prstGeom>
        </p:spPr>
      </p:pic>
      <p:pic>
        <p:nvPicPr>
          <p:cNvPr id="21" name="Picture 20">
            <a:extLst>
              <a:ext uri="{FF2B5EF4-FFF2-40B4-BE49-F238E27FC236}">
                <a16:creationId xmlns:a16="http://schemas.microsoft.com/office/drawing/2014/main" id="{95C05EA3-95EE-F1B4-2AB4-E3C1107790D7}"/>
              </a:ext>
            </a:extLst>
          </p:cNvPr>
          <p:cNvPicPr>
            <a:picLocks noChangeAspect="1"/>
          </p:cNvPicPr>
          <p:nvPr/>
        </p:nvPicPr>
        <p:blipFill>
          <a:blip r:embed="rId17"/>
          <a:stretch>
            <a:fillRect/>
          </a:stretch>
        </p:blipFill>
        <p:spPr>
          <a:xfrm>
            <a:off x="231042" y="4754196"/>
            <a:ext cx="778608" cy="749300"/>
          </a:xfrm>
          <a:prstGeom prst="rect">
            <a:avLst/>
          </a:prstGeom>
        </p:spPr>
      </p:pic>
    </p:spTree>
    <p:extLst>
      <p:ext uri="{BB962C8B-B14F-4D97-AF65-F5344CB8AC3E}">
        <p14:creationId xmlns:p14="http://schemas.microsoft.com/office/powerpoint/2010/main" val="475277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2D11EC-D61B-C7ED-A8DD-EC1315328916}"/>
              </a:ext>
            </a:extLst>
          </p:cNvPr>
          <p:cNvGraphicFramePr/>
          <p:nvPr>
            <p:extLst>
              <p:ext uri="{D42A27DB-BD31-4B8C-83A1-F6EECF244321}">
                <p14:modId xmlns:p14="http://schemas.microsoft.com/office/powerpoint/2010/main" val="3550166194"/>
              </p:ext>
            </p:extLst>
          </p:nvPr>
        </p:nvGraphicFramePr>
        <p:xfrm>
          <a:off x="1128444" y="145163"/>
          <a:ext cx="10516383" cy="42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a:extLst>
              <a:ext uri="{FF2B5EF4-FFF2-40B4-BE49-F238E27FC236}">
                <a16:creationId xmlns:a16="http://schemas.microsoft.com/office/drawing/2014/main" id="{780D8F02-D3B8-7E72-17C0-095C9240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9947"/>
            <a:ext cx="1128445" cy="378086"/>
          </a:xfrm>
          <a:prstGeom prst="rect">
            <a:avLst/>
          </a:prstGeom>
        </p:spPr>
      </p:pic>
      <p:cxnSp>
        <p:nvCxnSpPr>
          <p:cNvPr id="27" name="Straight Connector 26">
            <a:extLst>
              <a:ext uri="{FF2B5EF4-FFF2-40B4-BE49-F238E27FC236}">
                <a16:creationId xmlns:a16="http://schemas.microsoft.com/office/drawing/2014/main" id="{23BC7BC4-6A4E-11A3-2836-DCAB2782CCB2}"/>
              </a:ext>
            </a:extLst>
          </p:cNvPr>
          <p:cNvCxnSpPr>
            <a:cxnSpLocks/>
          </p:cNvCxnSpPr>
          <p:nvPr/>
        </p:nvCxnSpPr>
        <p:spPr>
          <a:xfrm>
            <a:off x="-46562" y="651864"/>
            <a:ext cx="12291152" cy="0"/>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6231EF7-0764-BA7D-C23F-6F0E32E72984}"/>
              </a:ext>
            </a:extLst>
          </p:cNvPr>
          <p:cNvGrpSpPr/>
          <p:nvPr/>
        </p:nvGrpSpPr>
        <p:grpSpPr>
          <a:xfrm>
            <a:off x="7754317" y="1915792"/>
            <a:ext cx="4264768" cy="4496581"/>
            <a:chOff x="47216" y="1408234"/>
            <a:chExt cx="7281659" cy="5373076"/>
          </a:xfrm>
        </p:grpSpPr>
        <p:grpSp>
          <p:nvGrpSpPr>
            <p:cNvPr id="58" name="Group 57">
              <a:extLst>
                <a:ext uri="{FF2B5EF4-FFF2-40B4-BE49-F238E27FC236}">
                  <a16:creationId xmlns:a16="http://schemas.microsoft.com/office/drawing/2014/main" id="{55B0A23F-422A-387E-22B6-EE00E0C94A9C}"/>
                </a:ext>
              </a:extLst>
            </p:cNvPr>
            <p:cNvGrpSpPr/>
            <p:nvPr/>
          </p:nvGrpSpPr>
          <p:grpSpPr>
            <a:xfrm>
              <a:off x="128952" y="1408234"/>
              <a:ext cx="7199923" cy="5373076"/>
              <a:chOff x="168029" y="1095619"/>
              <a:chExt cx="7199923" cy="5373076"/>
            </a:xfrm>
          </p:grpSpPr>
          <p:sp>
            <p:nvSpPr>
              <p:cNvPr id="9" name="Rectangle: Rounded Corners 8">
                <a:extLst>
                  <a:ext uri="{FF2B5EF4-FFF2-40B4-BE49-F238E27FC236}">
                    <a16:creationId xmlns:a16="http://schemas.microsoft.com/office/drawing/2014/main" id="{93470809-98DD-9AC0-7805-62298026EBA2}"/>
                  </a:ext>
                </a:extLst>
              </p:cNvPr>
              <p:cNvSpPr/>
              <p:nvPr/>
            </p:nvSpPr>
            <p:spPr>
              <a:xfrm>
                <a:off x="168030" y="1257787"/>
                <a:ext cx="7199922" cy="91830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Rounded Corners 9">
                <a:extLst>
                  <a:ext uri="{FF2B5EF4-FFF2-40B4-BE49-F238E27FC236}">
                    <a16:creationId xmlns:a16="http://schemas.microsoft.com/office/drawing/2014/main" id="{559AF7CC-E726-1400-A145-47E04D5B7735}"/>
                  </a:ext>
                </a:extLst>
              </p:cNvPr>
              <p:cNvSpPr/>
              <p:nvPr/>
            </p:nvSpPr>
            <p:spPr>
              <a:xfrm>
                <a:off x="168029" y="3309325"/>
                <a:ext cx="7199922" cy="918307"/>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Rounded Corners 11">
                <a:extLst>
                  <a:ext uri="{FF2B5EF4-FFF2-40B4-BE49-F238E27FC236}">
                    <a16:creationId xmlns:a16="http://schemas.microsoft.com/office/drawing/2014/main" id="{E8C0DCCA-408A-A4CD-8619-514DCE9009CC}"/>
                  </a:ext>
                </a:extLst>
              </p:cNvPr>
              <p:cNvSpPr/>
              <p:nvPr/>
            </p:nvSpPr>
            <p:spPr>
              <a:xfrm>
                <a:off x="168029" y="4354632"/>
                <a:ext cx="7199922" cy="918307"/>
              </a:xfrm>
              <a:prstGeom prst="roundRect">
                <a:avLst/>
              </a:prstGeom>
              <a:solidFill>
                <a:srgbClr val="A7CF6B">
                  <a:alpha val="7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E466CB06-92C2-F79C-153B-A3C2C62251BF}"/>
                  </a:ext>
                </a:extLst>
              </p:cNvPr>
              <p:cNvSpPr/>
              <p:nvPr/>
            </p:nvSpPr>
            <p:spPr>
              <a:xfrm>
                <a:off x="168029" y="2264017"/>
                <a:ext cx="7199922" cy="918307"/>
              </a:xfrm>
              <a:prstGeom prst="roundRect">
                <a:avLst/>
              </a:prstGeom>
              <a:solidFill>
                <a:srgbClr val="60CC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BAAEC02D-3F65-553E-AE15-F2EF8E5C5E5B}"/>
                  </a:ext>
                </a:extLst>
              </p:cNvPr>
              <p:cNvSpPr/>
              <p:nvPr/>
            </p:nvSpPr>
            <p:spPr>
              <a:xfrm>
                <a:off x="168029" y="5390171"/>
                <a:ext cx="7199922" cy="918307"/>
              </a:xfrm>
              <a:prstGeom prst="roundRect">
                <a:avLst/>
              </a:prstGeom>
              <a:solidFill>
                <a:srgbClr val="92D05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Rectangle: Rounded Corners 15">
                <a:extLst>
                  <a:ext uri="{FF2B5EF4-FFF2-40B4-BE49-F238E27FC236}">
                    <a16:creationId xmlns:a16="http://schemas.microsoft.com/office/drawing/2014/main" id="{23554B57-E86E-0F75-E0D9-528C12A9F047}"/>
                  </a:ext>
                </a:extLst>
              </p:cNvPr>
              <p:cNvSpPr/>
              <p:nvPr/>
            </p:nvSpPr>
            <p:spPr>
              <a:xfrm>
                <a:off x="1037003" y="1095619"/>
                <a:ext cx="742461" cy="53730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5" name="Picture 14">
                <a:extLst>
                  <a:ext uri="{FF2B5EF4-FFF2-40B4-BE49-F238E27FC236}">
                    <a16:creationId xmlns:a16="http://schemas.microsoft.com/office/drawing/2014/main" id="{CEAFF708-C440-5715-C6E6-CE00D995BFA5}"/>
                  </a:ext>
                </a:extLst>
              </p:cNvPr>
              <p:cNvPicPr>
                <a:picLocks noChangeAspect="1"/>
              </p:cNvPicPr>
              <p:nvPr/>
            </p:nvPicPr>
            <p:blipFill>
              <a:blip r:embed="rId9"/>
              <a:stretch>
                <a:fillRect/>
              </a:stretch>
            </p:blipFill>
            <p:spPr>
              <a:xfrm>
                <a:off x="1104533" y="1309686"/>
                <a:ext cx="594703" cy="604472"/>
              </a:xfrm>
              <a:prstGeom prst="rect">
                <a:avLst/>
              </a:prstGeom>
            </p:spPr>
          </p:pic>
          <p:pic>
            <p:nvPicPr>
              <p:cNvPr id="23" name="Picture 22">
                <a:extLst>
                  <a:ext uri="{FF2B5EF4-FFF2-40B4-BE49-F238E27FC236}">
                    <a16:creationId xmlns:a16="http://schemas.microsoft.com/office/drawing/2014/main" id="{64A0620A-D16B-38CE-0892-3BC618C08E2B}"/>
                  </a:ext>
                </a:extLst>
              </p:cNvPr>
              <p:cNvPicPr>
                <a:picLocks noChangeAspect="1"/>
              </p:cNvPicPr>
              <p:nvPr/>
            </p:nvPicPr>
            <p:blipFill>
              <a:blip r:embed="rId10"/>
              <a:stretch>
                <a:fillRect/>
              </a:stretch>
            </p:blipFill>
            <p:spPr>
              <a:xfrm>
                <a:off x="386493" y="1397488"/>
                <a:ext cx="438395" cy="419101"/>
              </a:xfrm>
              <a:prstGeom prst="rect">
                <a:avLst/>
              </a:prstGeom>
            </p:spPr>
          </p:pic>
          <p:pic>
            <p:nvPicPr>
              <p:cNvPr id="25" name="Picture 24">
                <a:extLst>
                  <a:ext uri="{FF2B5EF4-FFF2-40B4-BE49-F238E27FC236}">
                    <a16:creationId xmlns:a16="http://schemas.microsoft.com/office/drawing/2014/main" id="{3B247155-C0E3-C05B-BBEC-E30F36FDDE7D}"/>
                  </a:ext>
                </a:extLst>
              </p:cNvPr>
              <p:cNvPicPr>
                <a:picLocks noChangeAspect="1"/>
              </p:cNvPicPr>
              <p:nvPr/>
            </p:nvPicPr>
            <p:blipFill>
              <a:blip r:embed="rId11"/>
              <a:stretch>
                <a:fillRect/>
              </a:stretch>
            </p:blipFill>
            <p:spPr>
              <a:xfrm>
                <a:off x="393211" y="2429972"/>
                <a:ext cx="415193" cy="405668"/>
              </a:xfrm>
              <a:prstGeom prst="rect">
                <a:avLst/>
              </a:prstGeom>
            </p:spPr>
          </p:pic>
          <p:pic>
            <p:nvPicPr>
              <p:cNvPr id="26" name="Picture 25">
                <a:extLst>
                  <a:ext uri="{FF2B5EF4-FFF2-40B4-BE49-F238E27FC236}">
                    <a16:creationId xmlns:a16="http://schemas.microsoft.com/office/drawing/2014/main" id="{5B8DDB0C-E2E6-A17F-7167-AB6C7580AD19}"/>
                  </a:ext>
                </a:extLst>
              </p:cNvPr>
              <p:cNvPicPr>
                <a:picLocks noChangeAspect="1"/>
              </p:cNvPicPr>
              <p:nvPr/>
            </p:nvPicPr>
            <p:blipFill>
              <a:blip r:embed="rId11"/>
              <a:stretch>
                <a:fillRect/>
              </a:stretch>
            </p:blipFill>
            <p:spPr>
              <a:xfrm>
                <a:off x="442057" y="3426433"/>
                <a:ext cx="415193" cy="405668"/>
              </a:xfrm>
              <a:prstGeom prst="rect">
                <a:avLst/>
              </a:prstGeom>
            </p:spPr>
          </p:pic>
          <p:pic>
            <p:nvPicPr>
              <p:cNvPr id="28" name="Picture 27">
                <a:extLst>
                  <a:ext uri="{FF2B5EF4-FFF2-40B4-BE49-F238E27FC236}">
                    <a16:creationId xmlns:a16="http://schemas.microsoft.com/office/drawing/2014/main" id="{837DB158-1665-0085-FAAB-FB808EFE6354}"/>
                  </a:ext>
                </a:extLst>
              </p:cNvPr>
              <p:cNvPicPr>
                <a:picLocks noChangeAspect="1"/>
              </p:cNvPicPr>
              <p:nvPr/>
            </p:nvPicPr>
            <p:blipFill>
              <a:blip r:embed="rId12"/>
              <a:stretch>
                <a:fillRect/>
              </a:stretch>
            </p:blipFill>
            <p:spPr>
              <a:xfrm>
                <a:off x="386984" y="4445976"/>
                <a:ext cx="437419" cy="427894"/>
              </a:xfrm>
              <a:prstGeom prst="rect">
                <a:avLst/>
              </a:prstGeom>
            </p:spPr>
          </p:pic>
          <p:pic>
            <p:nvPicPr>
              <p:cNvPr id="29" name="Picture 28">
                <a:extLst>
                  <a:ext uri="{FF2B5EF4-FFF2-40B4-BE49-F238E27FC236}">
                    <a16:creationId xmlns:a16="http://schemas.microsoft.com/office/drawing/2014/main" id="{710C997B-A6E0-634C-627E-030B4732FFE5}"/>
                  </a:ext>
                </a:extLst>
              </p:cNvPr>
              <p:cNvPicPr>
                <a:picLocks noChangeAspect="1"/>
              </p:cNvPicPr>
              <p:nvPr/>
            </p:nvPicPr>
            <p:blipFill>
              <a:blip r:embed="rId13"/>
              <a:stretch>
                <a:fillRect/>
              </a:stretch>
            </p:blipFill>
            <p:spPr>
              <a:xfrm>
                <a:off x="426061" y="5515829"/>
                <a:ext cx="378803" cy="378804"/>
              </a:xfrm>
              <a:prstGeom prst="rect">
                <a:avLst/>
              </a:prstGeom>
            </p:spPr>
          </p:pic>
          <p:pic>
            <p:nvPicPr>
              <p:cNvPr id="30" name="Picture 29">
                <a:extLst>
                  <a:ext uri="{FF2B5EF4-FFF2-40B4-BE49-F238E27FC236}">
                    <a16:creationId xmlns:a16="http://schemas.microsoft.com/office/drawing/2014/main" id="{EDB6A550-C46D-196B-A9FB-AB6D1B5F0D3B}"/>
                  </a:ext>
                </a:extLst>
              </p:cNvPr>
              <p:cNvPicPr>
                <a:picLocks noChangeAspect="1"/>
              </p:cNvPicPr>
              <p:nvPr/>
            </p:nvPicPr>
            <p:blipFill>
              <a:blip r:embed="rId14"/>
              <a:stretch>
                <a:fillRect/>
              </a:stretch>
            </p:blipFill>
            <p:spPr>
              <a:xfrm>
                <a:off x="1130789" y="5580793"/>
                <a:ext cx="542195" cy="522412"/>
              </a:xfrm>
              <a:prstGeom prst="rect">
                <a:avLst/>
              </a:prstGeom>
            </p:spPr>
          </p:pic>
          <p:pic>
            <p:nvPicPr>
              <p:cNvPr id="31" name="Picture 30">
                <a:extLst>
                  <a:ext uri="{FF2B5EF4-FFF2-40B4-BE49-F238E27FC236}">
                    <a16:creationId xmlns:a16="http://schemas.microsoft.com/office/drawing/2014/main" id="{82AFD6CC-A263-BA0A-6E7F-95D013092C9F}"/>
                  </a:ext>
                </a:extLst>
              </p:cNvPr>
              <p:cNvPicPr>
                <a:picLocks noChangeAspect="1"/>
              </p:cNvPicPr>
              <p:nvPr/>
            </p:nvPicPr>
            <p:blipFill>
              <a:blip r:embed="rId15"/>
              <a:stretch>
                <a:fillRect/>
              </a:stretch>
            </p:blipFill>
            <p:spPr>
              <a:xfrm>
                <a:off x="1136896" y="3491278"/>
                <a:ext cx="559289" cy="539751"/>
              </a:xfrm>
              <a:prstGeom prst="rect">
                <a:avLst/>
              </a:prstGeom>
            </p:spPr>
          </p:pic>
          <p:pic>
            <p:nvPicPr>
              <p:cNvPr id="32" name="Picture 31">
                <a:extLst>
                  <a:ext uri="{FF2B5EF4-FFF2-40B4-BE49-F238E27FC236}">
                    <a16:creationId xmlns:a16="http://schemas.microsoft.com/office/drawing/2014/main" id="{0FFF2350-9210-383F-F13A-6F91E4C02322}"/>
                  </a:ext>
                </a:extLst>
              </p:cNvPr>
              <p:cNvPicPr>
                <a:picLocks noChangeAspect="1"/>
              </p:cNvPicPr>
              <p:nvPr/>
            </p:nvPicPr>
            <p:blipFill>
              <a:blip r:embed="rId16"/>
              <a:stretch>
                <a:fillRect/>
              </a:stretch>
            </p:blipFill>
            <p:spPr>
              <a:xfrm>
                <a:off x="1071441" y="4480900"/>
                <a:ext cx="680428" cy="680428"/>
              </a:xfrm>
              <a:prstGeom prst="rect">
                <a:avLst/>
              </a:prstGeom>
            </p:spPr>
          </p:pic>
          <p:pic>
            <p:nvPicPr>
              <p:cNvPr id="17" name="Picture 16">
                <a:extLst>
                  <a:ext uri="{FF2B5EF4-FFF2-40B4-BE49-F238E27FC236}">
                    <a16:creationId xmlns:a16="http://schemas.microsoft.com/office/drawing/2014/main" id="{F3A8D3E5-161F-0B10-A143-3C13B4CD9BBD}"/>
                  </a:ext>
                </a:extLst>
              </p:cNvPr>
              <p:cNvPicPr>
                <a:picLocks noChangeAspect="1"/>
              </p:cNvPicPr>
              <p:nvPr/>
            </p:nvPicPr>
            <p:blipFill>
              <a:blip r:embed="rId17"/>
              <a:stretch>
                <a:fillRect/>
              </a:stretch>
            </p:blipFill>
            <p:spPr>
              <a:xfrm>
                <a:off x="1125904" y="2425211"/>
                <a:ext cx="561731" cy="591039"/>
              </a:xfrm>
              <a:prstGeom prst="rect">
                <a:avLst/>
              </a:prstGeom>
            </p:spPr>
          </p:pic>
          <p:sp>
            <p:nvSpPr>
              <p:cNvPr id="18" name="TextBox 17">
                <a:extLst>
                  <a:ext uri="{FF2B5EF4-FFF2-40B4-BE49-F238E27FC236}">
                    <a16:creationId xmlns:a16="http://schemas.microsoft.com/office/drawing/2014/main" id="{159EE7A5-029C-9FA7-7EFA-A21DFC3753B7}"/>
                  </a:ext>
                </a:extLst>
              </p:cNvPr>
              <p:cNvSpPr txBox="1"/>
              <p:nvPr/>
            </p:nvSpPr>
            <p:spPr>
              <a:xfrm>
                <a:off x="1881554" y="1393093"/>
                <a:ext cx="5302738" cy="714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Determine the salon's requirements for outsourced employees. Define the tasks, skills, and knowledge needed.​</a:t>
                </a:r>
              </a:p>
              <a:p>
                <a:r>
                  <a:rPr lang="en-US" sz="800" b="1"/>
                  <a:t>Evaluate the existing skills and knowledge of outsourced employees..​​</a:t>
                </a:r>
                <a:endParaRPr lang="en-US" sz="800" b="1">
                  <a:ea typeface="Calibri" panose="020F0502020204030204"/>
                  <a:cs typeface="Calibri" panose="020F0502020204030204"/>
                </a:endParaRPr>
              </a:p>
            </p:txBody>
          </p:sp>
          <p:sp>
            <p:nvSpPr>
              <p:cNvPr id="54" name="TextBox 53">
                <a:extLst>
                  <a:ext uri="{FF2B5EF4-FFF2-40B4-BE49-F238E27FC236}">
                    <a16:creationId xmlns:a16="http://schemas.microsoft.com/office/drawing/2014/main" id="{A92A0CE9-1294-F2AC-E65B-0374FFAC78EE}"/>
                  </a:ext>
                </a:extLst>
              </p:cNvPr>
              <p:cNvSpPr txBox="1"/>
              <p:nvPr/>
            </p:nvSpPr>
            <p:spPr>
              <a:xfrm>
                <a:off x="1881554" y="2399322"/>
                <a:ext cx="5312506" cy="714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000000"/>
                    </a:solidFill>
                  </a:rPr>
                  <a:t>Define clear learning objectives for outsourced employee training.​</a:t>
                </a:r>
                <a:endParaRPr lang="en-US" sz="800"/>
              </a:p>
              <a:p>
                <a:r>
                  <a:rPr lang="en-US" sz="800" b="1">
                    <a:solidFill>
                      <a:srgbClr val="000000"/>
                    </a:solidFill>
                  </a:rPr>
                  <a:t>Create a training plan that covers learning activities, required resources, and assessment methods​</a:t>
                </a:r>
                <a:endParaRPr lang="en-US" sz="800" b="1">
                  <a:solidFill>
                    <a:srgbClr val="000000"/>
                  </a:solidFill>
                  <a:ea typeface="Calibri" panose="020F0502020204030204"/>
                  <a:cs typeface="Calibri" panose="020F0502020204030204"/>
                </a:endParaRPr>
              </a:p>
            </p:txBody>
          </p:sp>
          <p:sp>
            <p:nvSpPr>
              <p:cNvPr id="55" name="TextBox 54">
                <a:extLst>
                  <a:ext uri="{FF2B5EF4-FFF2-40B4-BE49-F238E27FC236}">
                    <a16:creationId xmlns:a16="http://schemas.microsoft.com/office/drawing/2014/main" id="{6B96EF3B-6520-5760-C514-DF53CF575350}"/>
                  </a:ext>
                </a:extLst>
              </p:cNvPr>
              <p:cNvSpPr txBox="1"/>
              <p:nvPr/>
            </p:nvSpPr>
            <p:spPr>
              <a:xfrm>
                <a:off x="1818144" y="3355363"/>
                <a:ext cx="5322276" cy="1015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000000"/>
                    </a:solidFill>
                  </a:rPr>
                  <a:t>Collect learning materials, training equipment, and secure training facilities.</a:t>
                </a:r>
                <a:endParaRPr lang="en-US" sz="800"/>
              </a:p>
              <a:p>
                <a:r>
                  <a:rPr lang="en-US" sz="800" b="1">
                    <a:solidFill>
                      <a:srgbClr val="000000"/>
                    </a:solidFill>
                  </a:rPr>
                  <a:t>Select trainers with expertise in the subject matter and training experience.</a:t>
                </a:r>
                <a:endParaRPr lang="en-US" sz="800" b="1">
                  <a:solidFill>
                    <a:srgbClr val="000000"/>
                  </a:solidFill>
                  <a:ea typeface="Calibri" panose="020F0502020204030204"/>
                  <a:cs typeface="Calibri" panose="020F0502020204030204"/>
                </a:endParaRPr>
              </a:p>
              <a:p>
                <a:r>
                  <a:rPr lang="en-US" sz="800" b="1">
                    <a:solidFill>
                      <a:srgbClr val="000000"/>
                    </a:solidFill>
                  </a:rPr>
                  <a:t>Monitor progress and provide ongoing feedback during the training process.</a:t>
                </a:r>
                <a:endParaRPr lang="en-US" sz="800" b="1">
                  <a:solidFill>
                    <a:srgbClr val="000000"/>
                  </a:solidFill>
                  <a:ea typeface="Calibri" panose="020F0502020204030204"/>
                  <a:cs typeface="Calibri" panose="020F0502020204030204"/>
                </a:endParaRPr>
              </a:p>
            </p:txBody>
          </p:sp>
          <p:sp>
            <p:nvSpPr>
              <p:cNvPr id="56" name="TextBox 55">
                <a:extLst>
                  <a:ext uri="{FF2B5EF4-FFF2-40B4-BE49-F238E27FC236}">
                    <a16:creationId xmlns:a16="http://schemas.microsoft.com/office/drawing/2014/main" id="{71E34542-DC01-F964-C9CB-36B4A12DA32E}"/>
                  </a:ext>
                </a:extLst>
              </p:cNvPr>
              <p:cNvSpPr txBox="1"/>
              <p:nvPr/>
            </p:nvSpPr>
            <p:spPr>
              <a:xfrm>
                <a:off x="1871785" y="4421553"/>
                <a:ext cx="5312506" cy="797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000000"/>
                    </a:solidFill>
                  </a:rPr>
                  <a:t>Deploy your trained outsourced employees in the salon.​</a:t>
                </a:r>
                <a:endParaRPr lang="en-US" sz="800"/>
              </a:p>
              <a:p>
                <a:r>
                  <a:rPr lang="en-US" sz="800" b="1">
                    <a:solidFill>
                      <a:srgbClr val="000000"/>
                    </a:solidFill>
                  </a:rPr>
                  <a:t>Provide ongoing support and coaching to help them to apply their new skills and knowledge in the workplace.​</a:t>
                </a:r>
                <a:endParaRPr lang="en-US" sz="800" b="1">
                  <a:solidFill>
                    <a:srgbClr val="000000"/>
                  </a:solidFill>
                  <a:ea typeface="Calibri" panose="020F0502020204030204"/>
                  <a:cs typeface="Calibri" panose="020F0502020204030204"/>
                </a:endParaRPr>
              </a:p>
              <a:p>
                <a:r>
                  <a:rPr lang="en-US" sz="800" b="1">
                    <a:solidFill>
                      <a:srgbClr val="000000"/>
                    </a:solidFill>
                  </a:rPr>
                  <a:t>Monitor their performance and provide feedback to help them to improve.​</a:t>
                </a:r>
                <a:endParaRPr lang="en-US" sz="800" b="1">
                  <a:solidFill>
                    <a:srgbClr val="000000"/>
                  </a:solidFill>
                  <a:ea typeface="Calibri" panose="020F0502020204030204"/>
                  <a:cs typeface="Calibri" panose="020F0502020204030204"/>
                </a:endParaRPr>
              </a:p>
            </p:txBody>
          </p:sp>
          <p:sp>
            <p:nvSpPr>
              <p:cNvPr id="57" name="TextBox 56">
                <a:extLst>
                  <a:ext uri="{FF2B5EF4-FFF2-40B4-BE49-F238E27FC236}">
                    <a16:creationId xmlns:a16="http://schemas.microsoft.com/office/drawing/2014/main" id="{86A52815-9B94-F503-4EB0-4E0529C998B9}"/>
                  </a:ext>
                </a:extLst>
              </p:cNvPr>
              <p:cNvSpPr txBox="1"/>
              <p:nvPr/>
            </p:nvSpPr>
            <p:spPr>
              <a:xfrm>
                <a:off x="1871785" y="5515707"/>
                <a:ext cx="5263663" cy="658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Collect feedback from your outsourced employees and customers to evaluate the effectiveness of the training.​</a:t>
                </a:r>
                <a:endParaRPr lang="en-US" sz="800">
                  <a:ea typeface="Calibri"/>
                  <a:cs typeface="Calibri"/>
                </a:endParaRPr>
              </a:p>
              <a:p>
                <a:r>
                  <a:rPr lang="en-US" sz="800" b="1"/>
                  <a:t>Use this feedback to make improvements to the training program in the future.​</a:t>
                </a:r>
                <a:endParaRPr lang="en-US" sz="800" b="1">
                  <a:ea typeface="Calibri" panose="020F0502020204030204"/>
                  <a:cs typeface="Calibri" panose="020F0502020204030204"/>
                </a:endParaRPr>
              </a:p>
            </p:txBody>
          </p:sp>
        </p:grpSp>
        <p:sp>
          <p:nvSpPr>
            <p:cNvPr id="60" name="TextBox 59">
              <a:extLst>
                <a:ext uri="{FF2B5EF4-FFF2-40B4-BE49-F238E27FC236}">
                  <a16:creationId xmlns:a16="http://schemas.microsoft.com/office/drawing/2014/main" id="{19624BE1-8A7E-BEF1-BA1F-83367E538D07}"/>
                </a:ext>
              </a:extLst>
            </p:cNvPr>
            <p:cNvSpPr txBox="1"/>
            <p:nvPr/>
          </p:nvSpPr>
          <p:spPr>
            <a:xfrm>
              <a:off x="117721" y="2204970"/>
              <a:ext cx="994508" cy="242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Analyze</a:t>
              </a:r>
              <a:endParaRPr lang="en-US" sz="800"/>
            </a:p>
          </p:txBody>
        </p:sp>
        <p:sp>
          <p:nvSpPr>
            <p:cNvPr id="61" name="TextBox 60">
              <a:extLst>
                <a:ext uri="{FF2B5EF4-FFF2-40B4-BE49-F238E27FC236}">
                  <a16:creationId xmlns:a16="http://schemas.microsoft.com/office/drawing/2014/main" id="{4C8F6F3E-06BF-6B8C-BE2A-5902FC084C4B}"/>
                </a:ext>
              </a:extLst>
            </p:cNvPr>
            <p:cNvSpPr txBox="1"/>
            <p:nvPr/>
          </p:nvSpPr>
          <p:spPr>
            <a:xfrm>
              <a:off x="152278" y="4188123"/>
              <a:ext cx="994508" cy="242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ea typeface="Calibri"/>
                  <a:cs typeface="Calibri"/>
                </a:rPr>
                <a:t>Develop</a:t>
              </a:r>
            </a:p>
          </p:txBody>
        </p:sp>
        <p:sp>
          <p:nvSpPr>
            <p:cNvPr id="62" name="TextBox 61">
              <a:extLst>
                <a:ext uri="{FF2B5EF4-FFF2-40B4-BE49-F238E27FC236}">
                  <a16:creationId xmlns:a16="http://schemas.microsoft.com/office/drawing/2014/main" id="{EE5F802C-94CD-E40A-60DF-716A7D21F71F}"/>
                </a:ext>
              </a:extLst>
            </p:cNvPr>
            <p:cNvSpPr txBox="1"/>
            <p:nvPr/>
          </p:nvSpPr>
          <p:spPr>
            <a:xfrm>
              <a:off x="201117" y="3169654"/>
              <a:ext cx="994508" cy="242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ea typeface="Calibri"/>
                  <a:cs typeface="Calibri"/>
                </a:rPr>
                <a:t>Design</a:t>
              </a:r>
            </a:p>
          </p:txBody>
        </p:sp>
        <p:sp>
          <p:nvSpPr>
            <p:cNvPr id="69" name="TextBox 68">
              <a:extLst>
                <a:ext uri="{FF2B5EF4-FFF2-40B4-BE49-F238E27FC236}">
                  <a16:creationId xmlns:a16="http://schemas.microsoft.com/office/drawing/2014/main" id="{F36013DC-61CB-0239-9651-FE3BC8207FDE}"/>
                </a:ext>
              </a:extLst>
            </p:cNvPr>
            <p:cNvSpPr txBox="1"/>
            <p:nvPr/>
          </p:nvSpPr>
          <p:spPr>
            <a:xfrm>
              <a:off x="47216" y="5205247"/>
              <a:ext cx="1150018" cy="242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ea typeface="Calibri"/>
                  <a:cs typeface="Calibri"/>
                </a:rPr>
                <a:t>Implement</a:t>
              </a:r>
            </a:p>
          </p:txBody>
        </p:sp>
        <p:sp>
          <p:nvSpPr>
            <p:cNvPr id="82" name="TextBox 81">
              <a:extLst>
                <a:ext uri="{FF2B5EF4-FFF2-40B4-BE49-F238E27FC236}">
                  <a16:creationId xmlns:a16="http://schemas.microsoft.com/office/drawing/2014/main" id="{F604BB5B-C18A-FD6D-47B2-DE2F5D7D1064}"/>
                </a:ext>
              </a:extLst>
            </p:cNvPr>
            <p:cNvSpPr txBox="1"/>
            <p:nvPr/>
          </p:nvSpPr>
          <p:spPr>
            <a:xfrm>
              <a:off x="133475" y="6245727"/>
              <a:ext cx="994508" cy="242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Evaluate</a:t>
              </a:r>
              <a:endParaRPr lang="en-US" sz="800">
                <a:ea typeface="Calibri"/>
                <a:cs typeface="Calibri"/>
              </a:endParaRPr>
            </a:p>
          </p:txBody>
        </p:sp>
      </p:grpSp>
      <p:sp>
        <p:nvSpPr>
          <p:cNvPr id="35" name="object 8">
            <a:extLst>
              <a:ext uri="{FF2B5EF4-FFF2-40B4-BE49-F238E27FC236}">
                <a16:creationId xmlns:a16="http://schemas.microsoft.com/office/drawing/2014/main" id="{10021C88-0679-07F1-9535-B90EB94A7711}"/>
              </a:ext>
            </a:extLst>
          </p:cNvPr>
          <p:cNvSpPr txBox="1"/>
          <p:nvPr/>
        </p:nvSpPr>
        <p:spPr>
          <a:xfrm>
            <a:off x="126043" y="792935"/>
            <a:ext cx="59436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a:ln>
                  <a:noFill/>
                </a:ln>
                <a:solidFill>
                  <a:prstClr val="black"/>
                </a:solidFill>
                <a:effectLst/>
                <a:uLnTx/>
                <a:uFillTx/>
                <a:latin typeface="Calibri"/>
                <a:ea typeface="+mn-ea"/>
                <a:cs typeface="Calibri"/>
              </a:rPr>
              <a:t>Pha</a:t>
            </a:r>
            <a:r>
              <a:rPr kumimoji="0" sz="1400" b="1" i="0" u="none" strike="noStrike" kern="1200" cap="none" spc="0" normalizeH="0" baseline="0" noProof="0">
                <a:ln>
                  <a:noFill/>
                </a:ln>
                <a:solidFill>
                  <a:prstClr val="black"/>
                </a:solidFill>
                <a:effectLst/>
                <a:uLnTx/>
                <a:uFillTx/>
                <a:latin typeface="Calibri"/>
                <a:ea typeface="+mn-ea"/>
                <a:cs typeface="Calibri"/>
              </a:rPr>
              <a:t>se</a:t>
            </a:r>
            <a:r>
              <a:rPr kumimoji="0" sz="1400" b="1" i="0" u="none" strike="noStrike" kern="1200" cap="none" spc="-20" normalizeH="0" baseline="0" noProof="0">
                <a:ln>
                  <a:noFill/>
                </a:ln>
                <a:solidFill>
                  <a:prstClr val="black"/>
                </a:solidFill>
                <a:effectLst/>
                <a:uLnTx/>
                <a:uFillTx/>
                <a:latin typeface="Calibri"/>
                <a:ea typeface="+mn-ea"/>
                <a:cs typeface="Calibri"/>
              </a:rPr>
              <a:t> </a:t>
            </a:r>
            <a:r>
              <a:rPr kumimoji="0" sz="1400" b="1" i="0" u="none" strike="noStrike" kern="1200" cap="none" spc="0" normalizeH="0" baseline="0" noProof="0">
                <a:ln>
                  <a:noFill/>
                </a:ln>
                <a:solidFill>
                  <a:prstClr val="black"/>
                </a:solidFill>
                <a:effectLst/>
                <a:uLnTx/>
                <a:uFillTx/>
                <a:latin typeface="Calibri"/>
                <a:ea typeface="+mn-ea"/>
                <a:cs typeface="Calibri"/>
              </a:rPr>
              <a:t>1</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36" name="object 9">
            <a:extLst>
              <a:ext uri="{FF2B5EF4-FFF2-40B4-BE49-F238E27FC236}">
                <a16:creationId xmlns:a16="http://schemas.microsoft.com/office/drawing/2014/main" id="{583D4825-0999-4B26-A202-98461138E3FA}"/>
              </a:ext>
            </a:extLst>
          </p:cNvPr>
          <p:cNvSpPr txBox="1"/>
          <p:nvPr/>
        </p:nvSpPr>
        <p:spPr>
          <a:xfrm>
            <a:off x="2205608" y="743962"/>
            <a:ext cx="1905000" cy="283845"/>
          </a:xfrm>
          <a:prstGeom prst="rect">
            <a:avLst/>
          </a:prstGeom>
        </p:spPr>
        <p:txBody>
          <a:bodyPr vert="horz" wrap="square" lIns="0" tIns="43815" rIns="0" bIns="0" rtlCol="0">
            <a:spAutoFit/>
          </a:bodyPr>
          <a:lstStyle/>
          <a:p>
            <a:pPr marL="347345" marR="0" lvl="0" indent="0" algn="l" defTabSz="914400" rtl="0" eaLnBrk="1" fontAlgn="auto" latinLnBrk="0" hangingPunct="1">
              <a:lnSpc>
                <a:spcPct val="100000"/>
              </a:lnSpc>
              <a:spcBef>
                <a:spcPts val="345"/>
              </a:spcBef>
              <a:spcAft>
                <a:spcPts val="0"/>
              </a:spcAft>
              <a:buClrTx/>
              <a:buSzTx/>
              <a:buFontTx/>
              <a:buNone/>
              <a:tabLst/>
              <a:defRPr/>
            </a:pPr>
            <a:r>
              <a:rPr kumimoji="0" sz="1200" b="1" i="0" u="none" strike="noStrike" kern="1200" cap="none" spc="0" normalizeH="0" baseline="0" noProof="0">
                <a:ln>
                  <a:noFill/>
                </a:ln>
                <a:solidFill>
                  <a:srgbClr val="FFFFFF"/>
                </a:solidFill>
                <a:effectLst/>
                <a:uLnTx/>
                <a:uFillTx/>
                <a:latin typeface="Calibri"/>
                <a:ea typeface="+mn-ea"/>
                <a:cs typeface="Calibri"/>
              </a:rPr>
              <a:t>MAJOR</a:t>
            </a:r>
            <a:r>
              <a:rPr kumimoji="0" sz="1200" b="1" i="0" u="none" strike="noStrike" kern="1200" cap="none" spc="-35" normalizeH="0" baseline="0" noProof="0">
                <a:ln>
                  <a:noFill/>
                </a:ln>
                <a:solidFill>
                  <a:srgbClr val="FFFFFF"/>
                </a:solidFill>
                <a:effectLst/>
                <a:uLnTx/>
                <a:uFillTx/>
                <a:latin typeface="Calibri"/>
                <a:ea typeface="+mn-ea"/>
                <a:cs typeface="Calibri"/>
              </a:rPr>
              <a:t> </a:t>
            </a:r>
            <a:r>
              <a:rPr kumimoji="0" sz="1200" b="1" i="0" u="none" strike="noStrike" kern="1200" cap="none" spc="-5" normalizeH="0" baseline="0" noProof="0">
                <a:ln>
                  <a:noFill/>
                </a:ln>
                <a:solidFill>
                  <a:srgbClr val="FFFFFF"/>
                </a:solidFill>
                <a:effectLst/>
                <a:uLnTx/>
                <a:uFillTx/>
                <a:latin typeface="Calibri"/>
                <a:ea typeface="+mn-ea"/>
                <a:cs typeface="Calibri"/>
              </a:rPr>
              <a:t>CONCERNS</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38" name="object 11">
            <a:extLst>
              <a:ext uri="{FF2B5EF4-FFF2-40B4-BE49-F238E27FC236}">
                <a16:creationId xmlns:a16="http://schemas.microsoft.com/office/drawing/2014/main" id="{74B99682-5143-4763-A5D5-17E747EA9108}"/>
              </a:ext>
            </a:extLst>
          </p:cNvPr>
          <p:cNvSpPr/>
          <p:nvPr/>
        </p:nvSpPr>
        <p:spPr>
          <a:xfrm>
            <a:off x="3295932" y="779914"/>
            <a:ext cx="568960" cy="207645"/>
          </a:xfrm>
          <a:custGeom>
            <a:avLst/>
            <a:gdLst/>
            <a:ahLst/>
            <a:cxnLst/>
            <a:rect l="l" t="t" r="r" b="b"/>
            <a:pathLst>
              <a:path w="568960" h="207644">
                <a:moveTo>
                  <a:pt x="464820" y="0"/>
                </a:moveTo>
                <a:lnTo>
                  <a:pt x="464820" y="51815"/>
                </a:lnTo>
                <a:lnTo>
                  <a:pt x="0" y="51815"/>
                </a:lnTo>
                <a:lnTo>
                  <a:pt x="0" y="155448"/>
                </a:lnTo>
                <a:lnTo>
                  <a:pt x="464820" y="155448"/>
                </a:lnTo>
                <a:lnTo>
                  <a:pt x="464820" y="207263"/>
                </a:lnTo>
                <a:lnTo>
                  <a:pt x="568451" y="103632"/>
                </a:lnTo>
                <a:lnTo>
                  <a:pt x="464820" y="0"/>
                </a:lnTo>
                <a:close/>
              </a:path>
            </a:pathLst>
          </a:custGeom>
          <a:solidFill>
            <a:srgbClr val="1F386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12">
            <a:extLst>
              <a:ext uri="{FF2B5EF4-FFF2-40B4-BE49-F238E27FC236}">
                <a16:creationId xmlns:a16="http://schemas.microsoft.com/office/drawing/2014/main" id="{6812E0C7-4543-6BDD-4EC8-8479AF24E513}"/>
              </a:ext>
            </a:extLst>
          </p:cNvPr>
          <p:cNvSpPr/>
          <p:nvPr/>
        </p:nvSpPr>
        <p:spPr>
          <a:xfrm>
            <a:off x="3571699" y="719305"/>
            <a:ext cx="0" cy="1097280"/>
          </a:xfrm>
          <a:custGeom>
            <a:avLst/>
            <a:gdLst/>
            <a:ahLst/>
            <a:cxnLst/>
            <a:rect l="l" t="t" r="r" b="b"/>
            <a:pathLst>
              <a:path h="1097280">
                <a:moveTo>
                  <a:pt x="0" y="0"/>
                </a:moveTo>
                <a:lnTo>
                  <a:pt x="0" y="1097279"/>
                </a:lnTo>
              </a:path>
            </a:pathLst>
          </a:custGeom>
          <a:ln w="12700">
            <a:solidFill>
              <a:srgbClr val="4471C4"/>
            </a:solidFill>
            <a:prstDash val="sys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16">
            <a:extLst>
              <a:ext uri="{FF2B5EF4-FFF2-40B4-BE49-F238E27FC236}">
                <a16:creationId xmlns:a16="http://schemas.microsoft.com/office/drawing/2014/main" id="{C3626954-6FF8-DAA9-52C7-D9AD3A025958}"/>
              </a:ext>
            </a:extLst>
          </p:cNvPr>
          <p:cNvSpPr txBox="1"/>
          <p:nvPr/>
        </p:nvSpPr>
        <p:spPr>
          <a:xfrm>
            <a:off x="3957446" y="764466"/>
            <a:ext cx="594360" cy="24002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a:ln>
                  <a:noFill/>
                </a:ln>
                <a:solidFill>
                  <a:prstClr val="black"/>
                </a:solidFill>
                <a:effectLst/>
                <a:uLnTx/>
                <a:uFillTx/>
                <a:latin typeface="Calibri"/>
                <a:ea typeface="+mn-ea"/>
                <a:cs typeface="Calibri"/>
              </a:rPr>
              <a:t>Phase</a:t>
            </a:r>
            <a:r>
              <a:rPr kumimoji="0" sz="1400" b="1" i="0" u="none" strike="noStrike" kern="1200" cap="none" spc="-75" normalizeH="0" baseline="0" noProof="0">
                <a:ln>
                  <a:noFill/>
                </a:ln>
                <a:solidFill>
                  <a:prstClr val="black"/>
                </a:solidFill>
                <a:effectLst/>
                <a:uLnTx/>
                <a:uFillTx/>
                <a:latin typeface="Calibri"/>
                <a:ea typeface="+mn-ea"/>
                <a:cs typeface="Calibri"/>
              </a:rPr>
              <a:t> </a:t>
            </a:r>
            <a:r>
              <a:rPr kumimoji="0" sz="1400" b="1" i="0" u="none" strike="noStrike" kern="1200" cap="none" spc="0" normalizeH="0" baseline="0" noProof="0">
                <a:ln>
                  <a:noFill/>
                </a:ln>
                <a:solidFill>
                  <a:prstClr val="black"/>
                </a:solidFill>
                <a:effectLst/>
                <a:uLnTx/>
                <a:uFillTx/>
                <a:latin typeface="Calibri"/>
                <a:ea typeface="+mn-ea"/>
                <a:cs typeface="Calibri"/>
              </a:rPr>
              <a:t>2</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47" name="object 19">
            <a:extLst>
              <a:ext uri="{FF2B5EF4-FFF2-40B4-BE49-F238E27FC236}">
                <a16:creationId xmlns:a16="http://schemas.microsoft.com/office/drawing/2014/main" id="{6B646FDD-FD69-3A34-CEA0-AFB536602A9C}"/>
              </a:ext>
            </a:extLst>
          </p:cNvPr>
          <p:cNvSpPr/>
          <p:nvPr/>
        </p:nvSpPr>
        <p:spPr>
          <a:xfrm>
            <a:off x="7468879" y="752130"/>
            <a:ext cx="568960" cy="207645"/>
          </a:xfrm>
          <a:custGeom>
            <a:avLst/>
            <a:gdLst/>
            <a:ahLst/>
            <a:cxnLst/>
            <a:rect l="l" t="t" r="r" b="b"/>
            <a:pathLst>
              <a:path w="568959" h="207644">
                <a:moveTo>
                  <a:pt x="464820" y="0"/>
                </a:moveTo>
                <a:lnTo>
                  <a:pt x="464820" y="51815"/>
                </a:lnTo>
                <a:lnTo>
                  <a:pt x="0" y="51815"/>
                </a:lnTo>
                <a:lnTo>
                  <a:pt x="0" y="155448"/>
                </a:lnTo>
                <a:lnTo>
                  <a:pt x="464820" y="155448"/>
                </a:lnTo>
                <a:lnTo>
                  <a:pt x="464820" y="207263"/>
                </a:lnTo>
                <a:lnTo>
                  <a:pt x="568451" y="103632"/>
                </a:lnTo>
                <a:lnTo>
                  <a:pt x="464820" y="0"/>
                </a:lnTo>
                <a:close/>
              </a:path>
            </a:pathLst>
          </a:custGeom>
          <a:solidFill>
            <a:srgbClr val="1F386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48" name="object 20">
            <a:extLst>
              <a:ext uri="{FF2B5EF4-FFF2-40B4-BE49-F238E27FC236}">
                <a16:creationId xmlns:a16="http://schemas.microsoft.com/office/drawing/2014/main" id="{3EF9ED24-4608-D4A7-E796-EF762883F055}"/>
              </a:ext>
            </a:extLst>
          </p:cNvPr>
          <p:cNvPicPr/>
          <p:nvPr/>
        </p:nvPicPr>
        <p:blipFill>
          <a:blip r:embed="rId18" cstate="print"/>
          <a:stretch>
            <a:fillRect/>
          </a:stretch>
        </p:blipFill>
        <p:spPr>
          <a:xfrm>
            <a:off x="9456766" y="736343"/>
            <a:ext cx="1976697" cy="355130"/>
          </a:xfrm>
          <a:prstGeom prst="rect">
            <a:avLst/>
          </a:prstGeom>
        </p:spPr>
      </p:pic>
      <p:sp>
        <p:nvSpPr>
          <p:cNvPr id="50" name="object 22">
            <a:extLst>
              <a:ext uri="{FF2B5EF4-FFF2-40B4-BE49-F238E27FC236}">
                <a16:creationId xmlns:a16="http://schemas.microsoft.com/office/drawing/2014/main" id="{B51DB9D3-FCD7-3EDC-18B1-A35FF9F4721F}"/>
              </a:ext>
            </a:extLst>
          </p:cNvPr>
          <p:cNvSpPr txBox="1"/>
          <p:nvPr/>
        </p:nvSpPr>
        <p:spPr>
          <a:xfrm>
            <a:off x="3676814" y="1363859"/>
            <a:ext cx="3871595" cy="382797"/>
          </a:xfrm>
          <a:prstGeom prst="rect">
            <a:avLst/>
          </a:prstGeom>
        </p:spPr>
        <p:txBody>
          <a:bodyPr vert="horz" wrap="square" lIns="0" tIns="13335" rIns="0" bIns="0" rtlCol="0" anchor="t">
            <a:spAutoFit/>
          </a:bodyPr>
          <a:lstStyle/>
          <a:p>
            <a:pPr marL="12700">
              <a:spcBef>
                <a:spcPts val="105"/>
              </a:spcBef>
              <a:defRPr/>
            </a:pPr>
            <a:r>
              <a:rPr lang="en-US" sz="1200" b="1" spc="-5">
                <a:ea typeface="+mn-lt"/>
                <a:cs typeface="+mn-lt"/>
              </a:rPr>
              <a:t>Encompasses a range of initiatives for both customers and staff, aimed at elevating customer satisfaction and loyalty</a:t>
            </a:r>
            <a:endParaRPr lang="en-US" b="1">
              <a:ea typeface="+mn-ea"/>
            </a:endParaRPr>
          </a:p>
        </p:txBody>
      </p:sp>
      <p:sp>
        <p:nvSpPr>
          <p:cNvPr id="51" name="object 23">
            <a:extLst>
              <a:ext uri="{FF2B5EF4-FFF2-40B4-BE49-F238E27FC236}">
                <a16:creationId xmlns:a16="http://schemas.microsoft.com/office/drawing/2014/main" id="{CA042E73-7354-5E0E-2C60-E2FEE1AFBBBE}"/>
              </a:ext>
            </a:extLst>
          </p:cNvPr>
          <p:cNvSpPr txBox="1"/>
          <p:nvPr/>
        </p:nvSpPr>
        <p:spPr>
          <a:xfrm>
            <a:off x="8218570" y="756526"/>
            <a:ext cx="59436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a:ln>
                  <a:noFill/>
                </a:ln>
                <a:solidFill>
                  <a:prstClr val="black"/>
                </a:solidFill>
                <a:effectLst/>
                <a:uLnTx/>
                <a:uFillTx/>
                <a:latin typeface="Calibri"/>
                <a:ea typeface="+mn-ea"/>
                <a:cs typeface="Calibri"/>
              </a:rPr>
              <a:t>Pha</a:t>
            </a:r>
            <a:r>
              <a:rPr kumimoji="0" sz="1400" b="1" i="0" u="none" strike="noStrike" kern="1200" cap="none" spc="0" normalizeH="0" baseline="0" noProof="0">
                <a:ln>
                  <a:noFill/>
                </a:ln>
                <a:solidFill>
                  <a:prstClr val="black"/>
                </a:solidFill>
                <a:effectLst/>
                <a:uLnTx/>
                <a:uFillTx/>
                <a:latin typeface="Calibri"/>
                <a:ea typeface="+mn-ea"/>
                <a:cs typeface="Calibri"/>
              </a:rPr>
              <a:t>se</a:t>
            </a:r>
            <a:r>
              <a:rPr kumimoji="0" sz="1400" b="1" i="0" u="none" strike="noStrike" kern="1200" cap="none" spc="-20" normalizeH="0" baseline="0" noProof="0">
                <a:ln>
                  <a:noFill/>
                </a:ln>
                <a:solidFill>
                  <a:prstClr val="black"/>
                </a:solidFill>
                <a:effectLst/>
                <a:uLnTx/>
                <a:uFillTx/>
                <a:latin typeface="Calibri"/>
                <a:ea typeface="+mn-ea"/>
                <a:cs typeface="Calibri"/>
              </a:rPr>
              <a:t> </a:t>
            </a:r>
            <a:r>
              <a:rPr kumimoji="0" sz="1400" b="1" i="0" u="none" strike="noStrike" kern="1200" cap="none" spc="0" normalizeH="0" baseline="0" noProof="0">
                <a:ln>
                  <a:noFill/>
                </a:ln>
                <a:solidFill>
                  <a:prstClr val="black"/>
                </a:solidFill>
                <a:effectLst/>
                <a:uLnTx/>
                <a:uFillTx/>
                <a:latin typeface="Calibri"/>
                <a:ea typeface="+mn-ea"/>
                <a:cs typeface="Calibri"/>
              </a:rPr>
              <a:t>3</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grpSp>
        <p:nvGrpSpPr>
          <p:cNvPr id="22" name="Group 21">
            <a:extLst>
              <a:ext uri="{FF2B5EF4-FFF2-40B4-BE49-F238E27FC236}">
                <a16:creationId xmlns:a16="http://schemas.microsoft.com/office/drawing/2014/main" id="{D4FA6E3B-EA05-DBF7-C889-4501B4F9276D}"/>
              </a:ext>
            </a:extLst>
          </p:cNvPr>
          <p:cNvGrpSpPr/>
          <p:nvPr/>
        </p:nvGrpSpPr>
        <p:grpSpPr>
          <a:xfrm>
            <a:off x="8967362" y="756779"/>
            <a:ext cx="2725615" cy="283464"/>
            <a:chOff x="8967362" y="756779"/>
            <a:chExt cx="2725615" cy="283464"/>
          </a:xfrm>
        </p:grpSpPr>
        <p:pic>
          <p:nvPicPr>
            <p:cNvPr id="49" name="object 21">
              <a:extLst>
                <a:ext uri="{FF2B5EF4-FFF2-40B4-BE49-F238E27FC236}">
                  <a16:creationId xmlns:a16="http://schemas.microsoft.com/office/drawing/2014/main" id="{B95636F4-826E-28E1-C65B-16057D4B2D4D}"/>
                </a:ext>
              </a:extLst>
            </p:cNvPr>
            <p:cNvPicPr/>
            <p:nvPr/>
          </p:nvPicPr>
          <p:blipFill>
            <a:blip r:embed="rId19" cstate="print"/>
            <a:stretch>
              <a:fillRect/>
            </a:stretch>
          </p:blipFill>
          <p:spPr>
            <a:xfrm>
              <a:off x="8967362" y="756780"/>
              <a:ext cx="2520461" cy="283463"/>
            </a:xfrm>
            <a:prstGeom prst="rect">
              <a:avLst/>
            </a:prstGeom>
          </p:spPr>
        </p:pic>
        <p:sp>
          <p:nvSpPr>
            <p:cNvPr id="52" name="object 24">
              <a:extLst>
                <a:ext uri="{FF2B5EF4-FFF2-40B4-BE49-F238E27FC236}">
                  <a16:creationId xmlns:a16="http://schemas.microsoft.com/office/drawing/2014/main" id="{0DBEF2ED-AA42-432A-4205-64176B1CA671}"/>
                </a:ext>
              </a:extLst>
            </p:cNvPr>
            <p:cNvSpPr txBox="1"/>
            <p:nvPr/>
          </p:nvSpPr>
          <p:spPr>
            <a:xfrm>
              <a:off x="9074824" y="756779"/>
              <a:ext cx="2618153" cy="237729"/>
            </a:xfrm>
            <a:prstGeom prst="rect">
              <a:avLst/>
            </a:prstGeom>
          </p:spPr>
          <p:txBody>
            <a:bodyPr vert="horz" wrap="square" lIns="0" tIns="43815" rIns="0" bIns="0" rtlCol="0" anchor="t">
              <a:spAutoFit/>
            </a:bodyPr>
            <a:lstStyle/>
            <a:p>
              <a:pPr marL="200025">
                <a:spcBef>
                  <a:spcPts val="345"/>
                </a:spcBef>
                <a:defRPr/>
              </a:pPr>
              <a:r>
                <a:rPr lang="en-US" sz="1200" b="1" spc="-20">
                  <a:solidFill>
                    <a:srgbClr val="FFFFFF"/>
                  </a:solidFill>
                  <a:latin typeface="Calibri"/>
                  <a:cs typeface="Calibri"/>
                </a:rPr>
                <a:t>Training Model Implementation</a:t>
              </a:r>
              <a:endParaRPr lang="en-US" sz="1200" b="1" i="0" u="none" strike="noStrike" kern="1200" cap="none" spc="-5" normalizeH="0" baseline="0" noProof="0">
                <a:ln>
                  <a:noFill/>
                </a:ln>
                <a:solidFill>
                  <a:srgbClr val="FFFFFF"/>
                </a:solidFill>
                <a:effectLst/>
                <a:uLnTx/>
                <a:uFillTx/>
                <a:latin typeface="Calibri"/>
                <a:ea typeface="Calibri"/>
                <a:cs typeface="Calibri"/>
              </a:endParaRPr>
            </a:p>
          </p:txBody>
        </p:sp>
      </p:grpSp>
      <p:sp>
        <p:nvSpPr>
          <p:cNvPr id="59" name="object 26">
            <a:extLst>
              <a:ext uri="{FF2B5EF4-FFF2-40B4-BE49-F238E27FC236}">
                <a16:creationId xmlns:a16="http://schemas.microsoft.com/office/drawing/2014/main" id="{B7B851E3-58C1-998E-181E-60C5B6E666D3}"/>
              </a:ext>
            </a:extLst>
          </p:cNvPr>
          <p:cNvSpPr/>
          <p:nvPr/>
        </p:nvSpPr>
        <p:spPr>
          <a:xfrm>
            <a:off x="7748866" y="650921"/>
            <a:ext cx="0" cy="1097280"/>
          </a:xfrm>
          <a:custGeom>
            <a:avLst/>
            <a:gdLst/>
            <a:ahLst/>
            <a:cxnLst/>
            <a:rect l="l" t="t" r="r" b="b"/>
            <a:pathLst>
              <a:path h="1097280">
                <a:moveTo>
                  <a:pt x="0" y="0"/>
                </a:moveTo>
                <a:lnTo>
                  <a:pt x="0" y="1097279"/>
                </a:lnTo>
              </a:path>
            </a:pathLst>
          </a:custGeom>
          <a:ln w="12700">
            <a:solidFill>
              <a:srgbClr val="4471C4"/>
            </a:solidFill>
            <a:prstDash val="sys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27">
            <a:extLst>
              <a:ext uri="{FF2B5EF4-FFF2-40B4-BE49-F238E27FC236}">
                <a16:creationId xmlns:a16="http://schemas.microsoft.com/office/drawing/2014/main" id="{CB1E24C2-B253-3E18-F7A4-89860246E5ED}"/>
              </a:ext>
            </a:extLst>
          </p:cNvPr>
          <p:cNvSpPr/>
          <p:nvPr/>
        </p:nvSpPr>
        <p:spPr>
          <a:xfrm>
            <a:off x="48602" y="1885761"/>
            <a:ext cx="12192000" cy="22860"/>
          </a:xfrm>
          <a:custGeom>
            <a:avLst/>
            <a:gdLst/>
            <a:ahLst/>
            <a:cxnLst/>
            <a:rect l="l" t="t" r="r" b="b"/>
            <a:pathLst>
              <a:path w="12192000" h="22860">
                <a:moveTo>
                  <a:pt x="0" y="0"/>
                </a:moveTo>
                <a:lnTo>
                  <a:pt x="12191999" y="22619"/>
                </a:lnTo>
              </a:path>
            </a:pathLst>
          </a:custGeom>
          <a:ln w="12700">
            <a:prstDash val="solid"/>
          </a:ln>
        </p:spPr>
        <p:style>
          <a:lnRef idx="3">
            <a:schemeClr val="accent5"/>
          </a:lnRef>
          <a:fillRef idx="0">
            <a:schemeClr val="accent5"/>
          </a:fillRef>
          <a:effectRef idx="2">
            <a:schemeClr val="accent5"/>
          </a:effectRef>
          <a:fontRef idx="minor">
            <a:schemeClr val="tx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38">
            <a:extLst>
              <a:ext uri="{FF2B5EF4-FFF2-40B4-BE49-F238E27FC236}">
                <a16:creationId xmlns:a16="http://schemas.microsoft.com/office/drawing/2014/main" id="{EC681C4A-3C58-B1CA-681C-BCF3CCB6B9B8}"/>
              </a:ext>
            </a:extLst>
          </p:cNvPr>
          <p:cNvSpPr txBox="1"/>
          <p:nvPr/>
        </p:nvSpPr>
        <p:spPr>
          <a:xfrm>
            <a:off x="337591" y="2050412"/>
            <a:ext cx="11620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0" normalizeH="0" baseline="0" noProof="0">
                <a:ln>
                  <a:noFill/>
                </a:ln>
                <a:solidFill>
                  <a:srgbClr val="FFFFFF"/>
                </a:solidFill>
                <a:effectLst/>
                <a:uLnTx/>
                <a:uFillTx/>
                <a:latin typeface="Calibri"/>
                <a:ea typeface="+mn-ea"/>
                <a:cs typeface="Calibri"/>
              </a:rPr>
              <a:t>1</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74" name="object 80">
            <a:extLst>
              <a:ext uri="{FF2B5EF4-FFF2-40B4-BE49-F238E27FC236}">
                <a16:creationId xmlns:a16="http://schemas.microsoft.com/office/drawing/2014/main" id="{24B998DC-8D92-2FF6-7706-895FCBAFC2AC}"/>
              </a:ext>
            </a:extLst>
          </p:cNvPr>
          <p:cNvSpPr txBox="1"/>
          <p:nvPr/>
        </p:nvSpPr>
        <p:spPr>
          <a:xfrm>
            <a:off x="8563482" y="2059251"/>
            <a:ext cx="116205" cy="24002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0" normalizeH="0" baseline="0" noProof="0">
                <a:ln>
                  <a:noFill/>
                </a:ln>
                <a:solidFill>
                  <a:srgbClr val="FFFFFF"/>
                </a:solidFill>
                <a:effectLst/>
                <a:uLnTx/>
                <a:uFillTx/>
                <a:latin typeface="Calibri"/>
                <a:ea typeface="+mn-ea"/>
                <a:cs typeface="Calibri"/>
              </a:rPr>
              <a:t>3</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grpSp>
        <p:nvGrpSpPr>
          <p:cNvPr id="97" name="Group 96">
            <a:extLst>
              <a:ext uri="{FF2B5EF4-FFF2-40B4-BE49-F238E27FC236}">
                <a16:creationId xmlns:a16="http://schemas.microsoft.com/office/drawing/2014/main" id="{EF3A2097-041F-5EEE-A5F1-9AABED00D560}"/>
              </a:ext>
            </a:extLst>
          </p:cNvPr>
          <p:cNvGrpSpPr/>
          <p:nvPr/>
        </p:nvGrpSpPr>
        <p:grpSpPr>
          <a:xfrm>
            <a:off x="4489449" y="1971431"/>
            <a:ext cx="3070957" cy="665773"/>
            <a:chOff x="44450" y="2059353"/>
            <a:chExt cx="3823187" cy="665773"/>
          </a:xfrm>
        </p:grpSpPr>
        <p:sp>
          <p:nvSpPr>
            <p:cNvPr id="95" name="Rectangle 94">
              <a:extLst>
                <a:ext uri="{FF2B5EF4-FFF2-40B4-BE49-F238E27FC236}">
                  <a16:creationId xmlns:a16="http://schemas.microsoft.com/office/drawing/2014/main" id="{4FA905EA-937B-DA23-8AA3-180E049A0653}"/>
                </a:ext>
              </a:extLst>
            </p:cNvPr>
            <p:cNvSpPr/>
            <p:nvPr/>
          </p:nvSpPr>
          <p:spPr>
            <a:xfrm>
              <a:off x="47869" y="2178049"/>
              <a:ext cx="3819768" cy="5470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a typeface="Calibri"/>
                <a:cs typeface="Calibri"/>
              </a:endParaRPr>
            </a:p>
            <a:p>
              <a:pPr algn="ctr"/>
              <a:endParaRPr lang="en-US" sz="900">
                <a:solidFill>
                  <a:schemeClr val="tx1"/>
                </a:solidFill>
              </a:endParaRPr>
            </a:p>
            <a:p>
              <a:pPr algn="ctr"/>
              <a:r>
                <a:rPr lang="en-US" sz="900" b="1">
                  <a:solidFill>
                    <a:schemeClr val="tx1"/>
                  </a:solidFill>
                </a:rPr>
                <a:t>Includes customers giving Radiance as their salon of choice thus bringing in new customers whilst earning a discount of 5%</a:t>
              </a:r>
              <a:endParaRPr lang="en-US" sz="900">
                <a:solidFill>
                  <a:schemeClr val="tx1"/>
                </a:solidFill>
                <a:ea typeface="Calibri" panose="020F0502020204030204"/>
                <a:cs typeface="Calibri" panose="020F0502020204030204"/>
              </a:endParaRPr>
            </a:p>
            <a:p>
              <a:pPr algn="ctr"/>
              <a:endParaRPr lang="en-US" sz="900" b="1">
                <a:solidFill>
                  <a:schemeClr val="tx1"/>
                </a:solidFill>
                <a:ea typeface="Calibri"/>
                <a:cs typeface="Calibri"/>
              </a:endParaRPr>
            </a:p>
            <a:p>
              <a:pPr algn="ctr"/>
              <a:endParaRPr lang="en-US" sz="900">
                <a:solidFill>
                  <a:srgbClr val="1F1F1F"/>
                </a:solidFill>
                <a:latin typeface="Arial"/>
                <a:ea typeface="Calibri"/>
                <a:cs typeface="Arial"/>
              </a:endParaRPr>
            </a:p>
          </p:txBody>
        </p:sp>
        <p:sp>
          <p:nvSpPr>
            <p:cNvPr id="96" name="Rectangle: Rounded Corners 95">
              <a:extLst>
                <a:ext uri="{FF2B5EF4-FFF2-40B4-BE49-F238E27FC236}">
                  <a16:creationId xmlns:a16="http://schemas.microsoft.com/office/drawing/2014/main" id="{3038A1E5-4849-4AB7-FA43-4C0397BF82D2}"/>
                </a:ext>
              </a:extLst>
            </p:cNvPr>
            <p:cNvSpPr/>
            <p:nvPr/>
          </p:nvSpPr>
          <p:spPr>
            <a:xfrm>
              <a:off x="44450" y="2059353"/>
              <a:ext cx="2530228" cy="214923"/>
            </a:xfrm>
            <a:prstGeom prst="roundRect">
              <a:avLst/>
            </a:prstGeom>
            <a:solidFill>
              <a:srgbClr val="051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ea typeface="Calibri"/>
                  <a:cs typeface="Calibri"/>
                </a:rPr>
                <a:t>Referral Program</a:t>
              </a:r>
            </a:p>
          </p:txBody>
        </p:sp>
      </p:grpSp>
      <p:grpSp>
        <p:nvGrpSpPr>
          <p:cNvPr id="110" name="Group 109">
            <a:extLst>
              <a:ext uri="{FF2B5EF4-FFF2-40B4-BE49-F238E27FC236}">
                <a16:creationId xmlns:a16="http://schemas.microsoft.com/office/drawing/2014/main" id="{753FAA30-365B-4B77-706B-80F0CDB62259}"/>
              </a:ext>
            </a:extLst>
          </p:cNvPr>
          <p:cNvGrpSpPr/>
          <p:nvPr/>
        </p:nvGrpSpPr>
        <p:grpSpPr>
          <a:xfrm>
            <a:off x="3932602" y="2733429"/>
            <a:ext cx="2963495" cy="861157"/>
            <a:chOff x="44450" y="2059353"/>
            <a:chExt cx="3823187" cy="861157"/>
          </a:xfrm>
        </p:grpSpPr>
        <p:sp>
          <p:nvSpPr>
            <p:cNvPr id="111" name="Rectangle 110">
              <a:extLst>
                <a:ext uri="{FF2B5EF4-FFF2-40B4-BE49-F238E27FC236}">
                  <a16:creationId xmlns:a16="http://schemas.microsoft.com/office/drawing/2014/main" id="{5081382F-6D8C-411B-F7DE-95D67503599D}"/>
                </a:ext>
              </a:extLst>
            </p:cNvPr>
            <p:cNvSpPr/>
            <p:nvPr/>
          </p:nvSpPr>
          <p:spPr>
            <a:xfrm>
              <a:off x="47869" y="2178049"/>
              <a:ext cx="3819768" cy="74246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algn="ctr"/>
              <a:endParaRPr lang="en-US" sz="900">
                <a:solidFill>
                  <a:srgbClr val="1F1F1F"/>
                </a:solidFill>
                <a:latin typeface="Arial"/>
                <a:ea typeface="Calibri"/>
                <a:cs typeface="Arial"/>
              </a:endParaRPr>
            </a:p>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ndParaRPr>
            </a:p>
            <a:p>
              <a:pPr algn="ctr"/>
              <a:r>
                <a:rPr lang="en-US" sz="900" b="1">
                  <a:solidFill>
                    <a:schemeClr val="tx1"/>
                  </a:solidFill>
                </a:rPr>
                <a:t>Each employee would earn 20 points with every positive customer feedback, with every 1000 points accumulated, amazon gift voucher worth INR 1000 can be availed </a:t>
              </a:r>
              <a:endParaRPr lang="en-US" sz="900" b="1">
                <a:solidFill>
                  <a:schemeClr val="tx1"/>
                </a:solidFill>
                <a:ea typeface="Calibri" panose="020F0502020204030204"/>
                <a:cs typeface="Calibri" panose="020F0502020204030204"/>
              </a:endParaRPr>
            </a:p>
            <a:p>
              <a:pPr algn="ctr"/>
              <a:endParaRPr lang="en-US" sz="900" b="1">
                <a:solidFill>
                  <a:schemeClr val="tx1"/>
                </a:solidFill>
                <a:ea typeface="Calibri" panose="020F0502020204030204"/>
                <a:cs typeface="Calibri" panose="020F0502020204030204"/>
              </a:endParaRPr>
            </a:p>
            <a:p>
              <a:pPr algn="ctr"/>
              <a:endParaRPr lang="en-US" sz="900" b="1">
                <a:solidFill>
                  <a:schemeClr val="tx1"/>
                </a:solidFill>
                <a:ea typeface="Calibri" panose="020F0502020204030204"/>
                <a:cs typeface="Calibri" panose="020F0502020204030204"/>
              </a:endParaRPr>
            </a:p>
            <a:p>
              <a:pPr algn="ctr"/>
              <a:endParaRPr lang="en-US" sz="900">
                <a:solidFill>
                  <a:srgbClr val="1F1F1F"/>
                </a:solidFill>
                <a:latin typeface="Arial"/>
                <a:ea typeface="Calibri"/>
                <a:cs typeface="Arial"/>
              </a:endParaRPr>
            </a:p>
          </p:txBody>
        </p:sp>
        <p:sp>
          <p:nvSpPr>
            <p:cNvPr id="112" name="Rectangle: Rounded Corners 111">
              <a:extLst>
                <a:ext uri="{FF2B5EF4-FFF2-40B4-BE49-F238E27FC236}">
                  <a16:creationId xmlns:a16="http://schemas.microsoft.com/office/drawing/2014/main" id="{4C7B6C0B-6E94-E8D5-8F06-9506EF98A545}"/>
                </a:ext>
              </a:extLst>
            </p:cNvPr>
            <p:cNvSpPr/>
            <p:nvPr/>
          </p:nvSpPr>
          <p:spPr>
            <a:xfrm>
              <a:off x="44450" y="2059353"/>
              <a:ext cx="2530228" cy="214923"/>
            </a:xfrm>
            <a:prstGeom prst="roundRect">
              <a:avLst/>
            </a:prstGeom>
            <a:solidFill>
              <a:srgbClr val="0511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Calibri"/>
                  <a:cs typeface="Calibri"/>
                </a:rPr>
                <a:t>Points Program</a:t>
              </a:r>
            </a:p>
          </p:txBody>
        </p:sp>
      </p:grpSp>
      <p:grpSp>
        <p:nvGrpSpPr>
          <p:cNvPr id="120" name="Group 119">
            <a:extLst>
              <a:ext uri="{FF2B5EF4-FFF2-40B4-BE49-F238E27FC236}">
                <a16:creationId xmlns:a16="http://schemas.microsoft.com/office/drawing/2014/main" id="{6B332226-EFC9-2EEF-0BA4-91340E30FC75}"/>
              </a:ext>
            </a:extLst>
          </p:cNvPr>
          <p:cNvGrpSpPr/>
          <p:nvPr/>
        </p:nvGrpSpPr>
        <p:grpSpPr>
          <a:xfrm>
            <a:off x="4645756" y="3690814"/>
            <a:ext cx="2865801" cy="695080"/>
            <a:chOff x="44450" y="2059353"/>
            <a:chExt cx="3823187" cy="695080"/>
          </a:xfrm>
        </p:grpSpPr>
        <p:sp>
          <p:nvSpPr>
            <p:cNvPr id="121" name="Rectangle 120">
              <a:extLst>
                <a:ext uri="{FF2B5EF4-FFF2-40B4-BE49-F238E27FC236}">
                  <a16:creationId xmlns:a16="http://schemas.microsoft.com/office/drawing/2014/main" id="{952A3819-E8FE-E282-7F89-D9897D2A2D59}"/>
                </a:ext>
              </a:extLst>
            </p:cNvPr>
            <p:cNvSpPr/>
            <p:nvPr/>
          </p:nvSpPr>
          <p:spPr>
            <a:xfrm>
              <a:off x="47869" y="2178049"/>
              <a:ext cx="3819768" cy="57638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b="1">
                <a:solidFill>
                  <a:schemeClr val="tx1"/>
                </a:solidFill>
              </a:endParaRPr>
            </a:p>
            <a:p>
              <a:pPr algn="ctr"/>
              <a:endParaRPr lang="en-US" sz="900" b="1">
                <a:solidFill>
                  <a:schemeClr val="tx1"/>
                </a:solidFill>
              </a:endParaRPr>
            </a:p>
            <a:p>
              <a:pPr algn="ctr"/>
              <a:r>
                <a:rPr lang="en-US" sz="900" b="1">
                  <a:solidFill>
                    <a:schemeClr val="tx1"/>
                  </a:solidFill>
                </a:rPr>
                <a:t>With 3 months of repetitive services, customers can avail a 5, 10, 15% discount in the following coming months  </a:t>
              </a:r>
            </a:p>
            <a:p>
              <a:pPr algn="ctr"/>
              <a:endParaRPr lang="en-US" sz="900">
                <a:solidFill>
                  <a:srgbClr val="1F1F1F"/>
                </a:solidFill>
                <a:latin typeface="Arial"/>
                <a:ea typeface="Calibri" panose="020F0502020204030204"/>
                <a:cs typeface="Arial"/>
              </a:endParaRPr>
            </a:p>
          </p:txBody>
        </p:sp>
        <p:sp>
          <p:nvSpPr>
            <p:cNvPr id="122" name="Rectangle: Rounded Corners 121">
              <a:extLst>
                <a:ext uri="{FF2B5EF4-FFF2-40B4-BE49-F238E27FC236}">
                  <a16:creationId xmlns:a16="http://schemas.microsoft.com/office/drawing/2014/main" id="{D136535C-C2DB-324D-59CC-0DB0B5D07E7B}"/>
                </a:ext>
              </a:extLst>
            </p:cNvPr>
            <p:cNvSpPr/>
            <p:nvPr/>
          </p:nvSpPr>
          <p:spPr>
            <a:xfrm>
              <a:off x="44450" y="2059353"/>
              <a:ext cx="2530228" cy="214923"/>
            </a:xfrm>
            <a:prstGeom prst="roundRect">
              <a:avLst/>
            </a:prstGeom>
            <a:solidFill>
              <a:srgbClr val="0511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Calibri"/>
                  <a:cs typeface="Calibri"/>
                </a:rPr>
                <a:t>Repeat Customer Points</a:t>
              </a:r>
              <a:endParaRPr lang="en-US" sz="1600"/>
            </a:p>
          </p:txBody>
        </p:sp>
      </p:grpSp>
      <p:grpSp>
        <p:nvGrpSpPr>
          <p:cNvPr id="123" name="Group 122">
            <a:extLst>
              <a:ext uri="{FF2B5EF4-FFF2-40B4-BE49-F238E27FC236}">
                <a16:creationId xmlns:a16="http://schemas.microsoft.com/office/drawing/2014/main" id="{03ADBE9E-88C5-CBC8-186F-AA56ED3EF20E}"/>
              </a:ext>
            </a:extLst>
          </p:cNvPr>
          <p:cNvGrpSpPr/>
          <p:nvPr/>
        </p:nvGrpSpPr>
        <p:grpSpPr>
          <a:xfrm>
            <a:off x="3932601" y="4530966"/>
            <a:ext cx="3110034" cy="812310"/>
            <a:chOff x="44450" y="2059353"/>
            <a:chExt cx="3823187" cy="812310"/>
          </a:xfrm>
        </p:grpSpPr>
        <p:sp>
          <p:nvSpPr>
            <p:cNvPr id="124" name="Rectangle 123">
              <a:extLst>
                <a:ext uri="{FF2B5EF4-FFF2-40B4-BE49-F238E27FC236}">
                  <a16:creationId xmlns:a16="http://schemas.microsoft.com/office/drawing/2014/main" id="{55C649BD-FB18-525D-18F9-B574185912BE}"/>
                </a:ext>
              </a:extLst>
            </p:cNvPr>
            <p:cNvSpPr/>
            <p:nvPr/>
          </p:nvSpPr>
          <p:spPr>
            <a:xfrm>
              <a:off x="47869" y="2178049"/>
              <a:ext cx="3819768" cy="6936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b="1">
                <a:solidFill>
                  <a:schemeClr val="tx1"/>
                </a:solidFill>
              </a:endParaRPr>
            </a:p>
            <a:p>
              <a:pPr algn="ctr"/>
              <a:endParaRPr lang="en-US" sz="900" b="1">
                <a:solidFill>
                  <a:schemeClr val="tx1"/>
                </a:solidFill>
              </a:endParaRPr>
            </a:p>
            <a:p>
              <a:pPr algn="ctr"/>
              <a:endParaRPr lang="en-US" sz="900" b="1">
                <a:solidFill>
                  <a:schemeClr val="tx1"/>
                </a:solidFill>
              </a:endParaRPr>
            </a:p>
            <a:p>
              <a:pPr algn="ctr"/>
              <a:r>
                <a:rPr lang="en-US" sz="900" b="1">
                  <a:solidFill>
                    <a:schemeClr val="tx1"/>
                  </a:solidFill>
                </a:rPr>
                <a:t>When services fail, the best way to win the customers back is to ensure prompt acknowledgement, accountability and compensation  through free services</a:t>
              </a:r>
              <a:endParaRPr lang="en-US" sz="900" b="1">
                <a:solidFill>
                  <a:schemeClr val="tx1"/>
                </a:solidFill>
                <a:ea typeface="Calibri" panose="020F0502020204030204"/>
                <a:cs typeface="Calibri" panose="020F0502020204030204"/>
              </a:endParaRPr>
            </a:p>
            <a:p>
              <a:pPr algn="ctr"/>
              <a:endParaRPr lang="en-US" sz="900" b="1">
                <a:solidFill>
                  <a:schemeClr val="tx1"/>
                </a:solidFill>
                <a:ea typeface="Calibri" panose="020F0502020204030204"/>
                <a:cs typeface="Calibri" panose="020F0502020204030204"/>
              </a:endParaRPr>
            </a:p>
            <a:p>
              <a:pPr algn="ctr"/>
              <a:endParaRPr lang="en-US" sz="900">
                <a:solidFill>
                  <a:srgbClr val="1F1F1F"/>
                </a:solidFill>
                <a:latin typeface="Arial"/>
                <a:ea typeface="Calibri" panose="020F0502020204030204"/>
                <a:cs typeface="Arial"/>
              </a:endParaRPr>
            </a:p>
          </p:txBody>
        </p:sp>
        <p:sp>
          <p:nvSpPr>
            <p:cNvPr id="125" name="Rectangle: Rounded Corners 124">
              <a:extLst>
                <a:ext uri="{FF2B5EF4-FFF2-40B4-BE49-F238E27FC236}">
                  <a16:creationId xmlns:a16="http://schemas.microsoft.com/office/drawing/2014/main" id="{92C0F2F8-D410-CC9B-D87F-6268A2C92A53}"/>
                </a:ext>
              </a:extLst>
            </p:cNvPr>
            <p:cNvSpPr/>
            <p:nvPr/>
          </p:nvSpPr>
          <p:spPr>
            <a:xfrm>
              <a:off x="44450" y="2059353"/>
              <a:ext cx="2530229" cy="214923"/>
            </a:xfrm>
            <a:prstGeom prst="roundRect">
              <a:avLst/>
            </a:prstGeom>
            <a:solidFill>
              <a:srgbClr val="0511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Calibri"/>
                  <a:cs typeface="Calibri"/>
                </a:rPr>
                <a:t>Service Recovery</a:t>
              </a:r>
            </a:p>
          </p:txBody>
        </p:sp>
      </p:grpSp>
      <p:grpSp>
        <p:nvGrpSpPr>
          <p:cNvPr id="11" name="Group 10">
            <a:extLst>
              <a:ext uri="{FF2B5EF4-FFF2-40B4-BE49-F238E27FC236}">
                <a16:creationId xmlns:a16="http://schemas.microsoft.com/office/drawing/2014/main" id="{065747AA-BF6F-37FC-710D-D31732878429}"/>
              </a:ext>
            </a:extLst>
          </p:cNvPr>
          <p:cNvGrpSpPr/>
          <p:nvPr/>
        </p:nvGrpSpPr>
        <p:grpSpPr>
          <a:xfrm>
            <a:off x="4508985" y="5449278"/>
            <a:ext cx="3002573" cy="890465"/>
            <a:chOff x="44450" y="2059353"/>
            <a:chExt cx="3823187" cy="861157"/>
          </a:xfrm>
        </p:grpSpPr>
        <p:sp>
          <p:nvSpPr>
            <p:cNvPr id="19" name="Rectangle 18">
              <a:extLst>
                <a:ext uri="{FF2B5EF4-FFF2-40B4-BE49-F238E27FC236}">
                  <a16:creationId xmlns:a16="http://schemas.microsoft.com/office/drawing/2014/main" id="{F1D278D2-53C1-7E84-9189-0D202AD9A773}"/>
                </a:ext>
              </a:extLst>
            </p:cNvPr>
            <p:cNvSpPr/>
            <p:nvPr/>
          </p:nvSpPr>
          <p:spPr>
            <a:xfrm>
              <a:off x="47869" y="2178049"/>
              <a:ext cx="3819768" cy="74246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algn="ctr"/>
              <a:endParaRPr lang="en-US" sz="900">
                <a:solidFill>
                  <a:srgbClr val="1F1F1F"/>
                </a:solidFill>
                <a:latin typeface="Arial"/>
                <a:ea typeface="Calibri"/>
                <a:cs typeface="Arial"/>
              </a:endParaRPr>
            </a:p>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ndParaRPr>
            </a:p>
            <a:p>
              <a:pPr algn="ctr"/>
              <a:endParaRPr lang="en-US" sz="1100">
                <a:solidFill>
                  <a:schemeClr val="tx1"/>
                </a:solidFill>
                <a:latin typeface="Arial"/>
                <a:cs typeface="Arial"/>
              </a:endParaRPr>
            </a:p>
            <a:p>
              <a:pPr algn="ctr"/>
              <a:r>
                <a:rPr lang="en-US" sz="900" b="1">
                  <a:solidFill>
                    <a:schemeClr val="tx1"/>
                  </a:solidFill>
                </a:rPr>
                <a:t>Maintain NPS above 70% by working on detractors, whilst maintaining allegiance with promoters and understanding the service dissatisfaction with passives.</a:t>
              </a:r>
              <a:br>
                <a:rPr lang="en-US" sz="1100">
                  <a:solidFill>
                    <a:srgbClr val="FF0000"/>
                  </a:solidFill>
                  <a:latin typeface="Arial"/>
                  <a:cs typeface="Arial"/>
                </a:rPr>
              </a:br>
              <a:endParaRPr lang="en-US" sz="1100">
                <a:solidFill>
                  <a:srgbClr val="FF0000"/>
                </a:solidFill>
                <a:latin typeface="Arial"/>
                <a:ea typeface="Calibri" panose="020F0502020204030204"/>
                <a:cs typeface="Arial"/>
              </a:endParaRPr>
            </a:p>
            <a:p>
              <a:pPr algn="ctr"/>
              <a:endParaRPr lang="en-US" sz="900" b="1">
                <a:solidFill>
                  <a:schemeClr val="tx1"/>
                </a:solidFill>
                <a:ea typeface="Calibri" panose="020F0502020204030204"/>
                <a:cs typeface="Calibri" panose="020F0502020204030204"/>
              </a:endParaRPr>
            </a:p>
            <a:p>
              <a:pPr algn="ctr"/>
              <a:endParaRPr lang="en-US" sz="900" b="1">
                <a:solidFill>
                  <a:schemeClr val="tx1"/>
                </a:solidFill>
                <a:ea typeface="Calibri" panose="020F0502020204030204"/>
                <a:cs typeface="Calibri" panose="020F0502020204030204"/>
              </a:endParaRPr>
            </a:p>
            <a:p>
              <a:pPr algn="ctr"/>
              <a:endParaRPr lang="en-US" sz="900">
                <a:solidFill>
                  <a:srgbClr val="1F1F1F"/>
                </a:solidFill>
                <a:latin typeface="Arial"/>
                <a:ea typeface="Calibri"/>
                <a:cs typeface="Arial"/>
              </a:endParaRPr>
            </a:p>
          </p:txBody>
        </p:sp>
        <p:sp>
          <p:nvSpPr>
            <p:cNvPr id="20" name="Rectangle: Rounded Corners 19">
              <a:extLst>
                <a:ext uri="{FF2B5EF4-FFF2-40B4-BE49-F238E27FC236}">
                  <a16:creationId xmlns:a16="http://schemas.microsoft.com/office/drawing/2014/main" id="{2A78FB51-A6DD-00F2-3A49-85A9A292EFB0}"/>
                </a:ext>
              </a:extLst>
            </p:cNvPr>
            <p:cNvSpPr/>
            <p:nvPr/>
          </p:nvSpPr>
          <p:spPr>
            <a:xfrm>
              <a:off x="44450" y="2059353"/>
              <a:ext cx="2530228" cy="214923"/>
            </a:xfrm>
            <a:prstGeom prst="roundRect">
              <a:avLst/>
            </a:prstGeom>
            <a:solidFill>
              <a:srgbClr val="0511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Calibri"/>
                  <a:cs typeface="Calibri"/>
                </a:rPr>
                <a:t>Net Promoter Score (NPS)</a:t>
              </a:r>
            </a:p>
          </p:txBody>
        </p:sp>
      </p:grpSp>
      <p:grpSp>
        <p:nvGrpSpPr>
          <p:cNvPr id="33" name="Group 32">
            <a:extLst>
              <a:ext uri="{FF2B5EF4-FFF2-40B4-BE49-F238E27FC236}">
                <a16:creationId xmlns:a16="http://schemas.microsoft.com/office/drawing/2014/main" id="{BC94EE91-FDFC-9DB4-F850-FF708AEDF1A6}"/>
              </a:ext>
            </a:extLst>
          </p:cNvPr>
          <p:cNvGrpSpPr/>
          <p:nvPr/>
        </p:nvGrpSpPr>
        <p:grpSpPr>
          <a:xfrm>
            <a:off x="4795900" y="795855"/>
            <a:ext cx="2667000" cy="283464"/>
            <a:chOff x="8967362" y="756779"/>
            <a:chExt cx="2667000" cy="283464"/>
          </a:xfrm>
        </p:grpSpPr>
        <p:pic>
          <p:nvPicPr>
            <p:cNvPr id="34" name="object 21">
              <a:extLst>
                <a:ext uri="{FF2B5EF4-FFF2-40B4-BE49-F238E27FC236}">
                  <a16:creationId xmlns:a16="http://schemas.microsoft.com/office/drawing/2014/main" id="{F73A7C8E-89CB-9D18-8EB7-C680C5AB83A0}"/>
                </a:ext>
              </a:extLst>
            </p:cNvPr>
            <p:cNvPicPr/>
            <p:nvPr/>
          </p:nvPicPr>
          <p:blipFill>
            <a:blip r:embed="rId19" cstate="print"/>
            <a:stretch>
              <a:fillRect/>
            </a:stretch>
          </p:blipFill>
          <p:spPr>
            <a:xfrm>
              <a:off x="8967362" y="756780"/>
              <a:ext cx="2520461" cy="283463"/>
            </a:xfrm>
            <a:prstGeom prst="rect">
              <a:avLst/>
            </a:prstGeom>
          </p:spPr>
        </p:pic>
        <p:sp>
          <p:nvSpPr>
            <p:cNvPr id="43" name="object 24">
              <a:extLst>
                <a:ext uri="{FF2B5EF4-FFF2-40B4-BE49-F238E27FC236}">
                  <a16:creationId xmlns:a16="http://schemas.microsoft.com/office/drawing/2014/main" id="{408800D2-FF57-64AC-0093-CFD31548CCBF}"/>
                </a:ext>
              </a:extLst>
            </p:cNvPr>
            <p:cNvSpPr txBox="1"/>
            <p:nvPr/>
          </p:nvSpPr>
          <p:spPr>
            <a:xfrm>
              <a:off x="9016209" y="756779"/>
              <a:ext cx="2618153" cy="237729"/>
            </a:xfrm>
            <a:prstGeom prst="rect">
              <a:avLst/>
            </a:prstGeom>
          </p:spPr>
          <p:txBody>
            <a:bodyPr vert="horz" wrap="square" lIns="0" tIns="43815" rIns="0" bIns="0" rtlCol="0" anchor="t">
              <a:spAutoFit/>
            </a:bodyPr>
            <a:lstStyle/>
            <a:p>
              <a:pPr marL="200025">
                <a:spcBef>
                  <a:spcPts val="345"/>
                </a:spcBef>
                <a:defRPr/>
              </a:pPr>
              <a:r>
                <a:rPr lang="en-US" sz="1200" b="1" spc="-20">
                  <a:solidFill>
                    <a:srgbClr val="FFFFFF"/>
                  </a:solidFill>
                  <a:latin typeface="Calibri"/>
                  <a:cs typeface="Calibri"/>
                </a:rPr>
                <a:t>Enhancing Satisfaction and Loyalty</a:t>
              </a:r>
              <a:endParaRPr lang="en-US"/>
            </a:p>
          </p:txBody>
        </p:sp>
      </p:grpSp>
      <p:pic>
        <p:nvPicPr>
          <p:cNvPr id="76" name="object 21">
            <a:extLst>
              <a:ext uri="{FF2B5EF4-FFF2-40B4-BE49-F238E27FC236}">
                <a16:creationId xmlns:a16="http://schemas.microsoft.com/office/drawing/2014/main" id="{3EB231A5-B76C-B143-68B7-D05A4895DA42}"/>
              </a:ext>
            </a:extLst>
          </p:cNvPr>
          <p:cNvPicPr/>
          <p:nvPr/>
        </p:nvPicPr>
        <p:blipFill>
          <a:blip r:embed="rId19" cstate="print"/>
          <a:stretch>
            <a:fillRect/>
          </a:stretch>
        </p:blipFill>
        <p:spPr>
          <a:xfrm>
            <a:off x="770976" y="796080"/>
            <a:ext cx="2455366" cy="406559"/>
          </a:xfrm>
          <a:prstGeom prst="rect">
            <a:avLst/>
          </a:prstGeom>
        </p:spPr>
      </p:pic>
      <p:grpSp>
        <p:nvGrpSpPr>
          <p:cNvPr id="127" name="Group 126">
            <a:extLst>
              <a:ext uri="{FF2B5EF4-FFF2-40B4-BE49-F238E27FC236}">
                <a16:creationId xmlns:a16="http://schemas.microsoft.com/office/drawing/2014/main" id="{63A0DB28-E716-A084-8A22-14414F3F981B}"/>
              </a:ext>
            </a:extLst>
          </p:cNvPr>
          <p:cNvGrpSpPr/>
          <p:nvPr/>
        </p:nvGrpSpPr>
        <p:grpSpPr>
          <a:xfrm>
            <a:off x="6794743" y="2686903"/>
            <a:ext cx="898281" cy="683114"/>
            <a:chOff x="6638436" y="2833442"/>
            <a:chExt cx="1035050" cy="839421"/>
          </a:xfrm>
        </p:grpSpPr>
        <p:pic>
          <p:nvPicPr>
            <p:cNvPr id="91" name="Picture 90">
              <a:extLst>
                <a:ext uri="{FF2B5EF4-FFF2-40B4-BE49-F238E27FC236}">
                  <a16:creationId xmlns:a16="http://schemas.microsoft.com/office/drawing/2014/main" id="{13B96D25-7871-BD6E-237D-C846A60440F3}"/>
                </a:ext>
              </a:extLst>
            </p:cNvPr>
            <p:cNvPicPr>
              <a:picLocks noChangeAspect="1"/>
            </p:cNvPicPr>
            <p:nvPr/>
          </p:nvPicPr>
          <p:blipFill>
            <a:blip r:embed="rId20"/>
            <a:stretch>
              <a:fillRect/>
            </a:stretch>
          </p:blipFill>
          <p:spPr>
            <a:xfrm>
              <a:off x="6638436" y="2833442"/>
              <a:ext cx="722435" cy="731960"/>
            </a:xfrm>
            <a:prstGeom prst="rect">
              <a:avLst/>
            </a:prstGeom>
          </p:spPr>
        </p:pic>
        <p:pic>
          <p:nvPicPr>
            <p:cNvPr id="92" name="Picture 91">
              <a:extLst>
                <a:ext uri="{FF2B5EF4-FFF2-40B4-BE49-F238E27FC236}">
                  <a16:creationId xmlns:a16="http://schemas.microsoft.com/office/drawing/2014/main" id="{4EB89DFF-DCF1-12A4-ACBB-465C73370062}"/>
                </a:ext>
              </a:extLst>
            </p:cNvPr>
            <p:cNvPicPr>
              <a:picLocks noChangeAspect="1"/>
            </p:cNvPicPr>
            <p:nvPr/>
          </p:nvPicPr>
          <p:blipFill>
            <a:blip r:embed="rId20"/>
            <a:stretch>
              <a:fillRect/>
            </a:stretch>
          </p:blipFill>
          <p:spPr>
            <a:xfrm>
              <a:off x="6951051" y="2940903"/>
              <a:ext cx="722435" cy="731960"/>
            </a:xfrm>
            <a:prstGeom prst="rect">
              <a:avLst/>
            </a:prstGeom>
          </p:spPr>
        </p:pic>
      </p:grpSp>
      <p:pic>
        <p:nvPicPr>
          <p:cNvPr id="93" name="Picture 92">
            <a:extLst>
              <a:ext uri="{FF2B5EF4-FFF2-40B4-BE49-F238E27FC236}">
                <a16:creationId xmlns:a16="http://schemas.microsoft.com/office/drawing/2014/main" id="{FB266BF6-C463-7893-8654-351EBE3CBF04}"/>
              </a:ext>
            </a:extLst>
          </p:cNvPr>
          <p:cNvPicPr>
            <a:picLocks noChangeAspect="1"/>
          </p:cNvPicPr>
          <p:nvPr/>
        </p:nvPicPr>
        <p:blipFill>
          <a:blip r:embed="rId21"/>
          <a:stretch>
            <a:fillRect/>
          </a:stretch>
        </p:blipFill>
        <p:spPr>
          <a:xfrm>
            <a:off x="3930770" y="3593856"/>
            <a:ext cx="813533" cy="813289"/>
          </a:xfrm>
          <a:prstGeom prst="rect">
            <a:avLst/>
          </a:prstGeom>
        </p:spPr>
      </p:pic>
      <p:pic>
        <p:nvPicPr>
          <p:cNvPr id="94" name="Picture 93">
            <a:extLst>
              <a:ext uri="{FF2B5EF4-FFF2-40B4-BE49-F238E27FC236}">
                <a16:creationId xmlns:a16="http://schemas.microsoft.com/office/drawing/2014/main" id="{E1D62ABD-A477-5FAF-80D6-5D29F63CD9AA}"/>
              </a:ext>
            </a:extLst>
          </p:cNvPr>
          <p:cNvPicPr>
            <a:picLocks noChangeAspect="1"/>
          </p:cNvPicPr>
          <p:nvPr/>
        </p:nvPicPr>
        <p:blipFill>
          <a:blip r:embed="rId22"/>
          <a:stretch>
            <a:fillRect/>
          </a:stretch>
        </p:blipFill>
        <p:spPr>
          <a:xfrm>
            <a:off x="6795842" y="4529383"/>
            <a:ext cx="808160" cy="857006"/>
          </a:xfrm>
          <a:prstGeom prst="rect">
            <a:avLst/>
          </a:prstGeom>
        </p:spPr>
      </p:pic>
      <p:pic>
        <p:nvPicPr>
          <p:cNvPr id="98" name="Picture 97">
            <a:extLst>
              <a:ext uri="{FF2B5EF4-FFF2-40B4-BE49-F238E27FC236}">
                <a16:creationId xmlns:a16="http://schemas.microsoft.com/office/drawing/2014/main" id="{BC71F04D-122A-0C97-D6E4-3699741B55A5}"/>
              </a:ext>
            </a:extLst>
          </p:cNvPr>
          <p:cNvPicPr>
            <a:picLocks noChangeAspect="1"/>
          </p:cNvPicPr>
          <p:nvPr/>
        </p:nvPicPr>
        <p:blipFill>
          <a:blip r:embed="rId23"/>
          <a:stretch>
            <a:fillRect/>
          </a:stretch>
        </p:blipFill>
        <p:spPr>
          <a:xfrm>
            <a:off x="3839063" y="5685447"/>
            <a:ext cx="811335" cy="723413"/>
          </a:xfrm>
          <a:prstGeom prst="rect">
            <a:avLst/>
          </a:prstGeom>
        </p:spPr>
      </p:pic>
      <p:pic>
        <p:nvPicPr>
          <p:cNvPr id="99" name="Picture 98">
            <a:extLst>
              <a:ext uri="{FF2B5EF4-FFF2-40B4-BE49-F238E27FC236}">
                <a16:creationId xmlns:a16="http://schemas.microsoft.com/office/drawing/2014/main" id="{49E0963D-D801-E44F-D6D4-61EA77E98A87}"/>
              </a:ext>
            </a:extLst>
          </p:cNvPr>
          <p:cNvPicPr>
            <a:picLocks noChangeAspect="1"/>
          </p:cNvPicPr>
          <p:nvPr/>
        </p:nvPicPr>
        <p:blipFill>
          <a:blip r:embed="rId24"/>
          <a:stretch>
            <a:fillRect/>
          </a:stretch>
        </p:blipFill>
        <p:spPr>
          <a:xfrm>
            <a:off x="3708766" y="1803768"/>
            <a:ext cx="827698" cy="778852"/>
          </a:xfrm>
          <a:prstGeom prst="rect">
            <a:avLst/>
          </a:prstGeom>
        </p:spPr>
      </p:pic>
      <p:sp>
        <p:nvSpPr>
          <p:cNvPr id="100" name="object 22">
            <a:extLst>
              <a:ext uri="{FF2B5EF4-FFF2-40B4-BE49-F238E27FC236}">
                <a16:creationId xmlns:a16="http://schemas.microsoft.com/office/drawing/2014/main" id="{5D16BCC3-4C31-EDD1-1CB4-E58AC324ECBC}"/>
              </a:ext>
            </a:extLst>
          </p:cNvPr>
          <p:cNvSpPr txBox="1"/>
          <p:nvPr/>
        </p:nvSpPr>
        <p:spPr>
          <a:xfrm>
            <a:off x="130583" y="1256397"/>
            <a:ext cx="3422210" cy="567463"/>
          </a:xfrm>
          <a:prstGeom prst="rect">
            <a:avLst/>
          </a:prstGeom>
        </p:spPr>
        <p:txBody>
          <a:bodyPr vert="horz" wrap="square" lIns="0" tIns="13335" rIns="0" bIns="0" rtlCol="0" anchor="t">
            <a:spAutoFit/>
          </a:bodyPr>
          <a:lstStyle/>
          <a:p>
            <a:pPr marL="12700">
              <a:spcBef>
                <a:spcPts val="105"/>
              </a:spcBef>
              <a:defRPr/>
            </a:pPr>
            <a:r>
              <a:rPr lang="en-US" sz="1200" b="1" spc="-5">
                <a:ea typeface="+mn-lt"/>
                <a:cs typeface="+mn-lt"/>
              </a:rPr>
              <a:t>Enhance the salon's cultural atmosphere by embracing diversity, promoting inclusivity, and fostering positive employee relationships</a:t>
            </a:r>
            <a:endParaRPr lang="en-US">
              <a:ea typeface="+mn-lt"/>
              <a:cs typeface="+mn-lt"/>
            </a:endParaRPr>
          </a:p>
        </p:txBody>
      </p:sp>
      <p:sp>
        <p:nvSpPr>
          <p:cNvPr id="101" name="TextBox 100">
            <a:extLst>
              <a:ext uri="{FF2B5EF4-FFF2-40B4-BE49-F238E27FC236}">
                <a16:creationId xmlns:a16="http://schemas.microsoft.com/office/drawing/2014/main" id="{B8EF8E77-AD38-03EB-A4EE-9BD84CF4ABE0}"/>
              </a:ext>
            </a:extLst>
          </p:cNvPr>
          <p:cNvSpPr txBox="1"/>
          <p:nvPr/>
        </p:nvSpPr>
        <p:spPr>
          <a:xfrm>
            <a:off x="7879861" y="1363784"/>
            <a:ext cx="4364892" cy="382797"/>
          </a:xfrm>
          <a:prstGeom prst="rect">
            <a:avLst/>
          </a:prstGeom>
        </p:spPr>
        <p:txBody>
          <a:bodyPr vert="horz" wrap="square" lIns="0" tIns="13335" rIns="0" bIns="0" rtlCol="0" anchor="t">
            <a:spAutoFit/>
          </a:bodyPr>
          <a:lstStyle/>
          <a:p>
            <a:pPr marL="12700">
              <a:spcBef>
                <a:spcPts val="105"/>
              </a:spcBef>
              <a:defRPr/>
            </a:pPr>
            <a:r>
              <a:rPr lang="en-US" sz="1200" b="1" spc="-5">
                <a:ea typeface="+mn-lt"/>
                <a:cs typeface="+mn-lt"/>
              </a:rPr>
              <a:t>The ADDIE model guides outsourced personnel training through systematic analysis, design, delivery, practice, and evaluation.</a:t>
            </a:r>
          </a:p>
        </p:txBody>
      </p:sp>
      <p:sp>
        <p:nvSpPr>
          <p:cNvPr id="117" name="TextBox 116">
            <a:extLst>
              <a:ext uri="{FF2B5EF4-FFF2-40B4-BE49-F238E27FC236}">
                <a16:creationId xmlns:a16="http://schemas.microsoft.com/office/drawing/2014/main" id="{271B7FDF-EF14-E70E-23F7-2870AD9197BC}"/>
              </a:ext>
            </a:extLst>
          </p:cNvPr>
          <p:cNvSpPr txBox="1"/>
          <p:nvPr/>
        </p:nvSpPr>
        <p:spPr>
          <a:xfrm>
            <a:off x="631092" y="79716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FFFFFF"/>
                </a:solidFill>
              </a:rPr>
              <a:t>Embracing Diversity and Employee Relations</a:t>
            </a:r>
            <a:endParaRPr lang="en-US"/>
          </a:p>
        </p:txBody>
      </p:sp>
      <p:grpSp>
        <p:nvGrpSpPr>
          <p:cNvPr id="118" name="Group 117">
            <a:extLst>
              <a:ext uri="{FF2B5EF4-FFF2-40B4-BE49-F238E27FC236}">
                <a16:creationId xmlns:a16="http://schemas.microsoft.com/office/drawing/2014/main" id="{D706C525-C904-78A2-D1BA-6951204C7F43}"/>
              </a:ext>
            </a:extLst>
          </p:cNvPr>
          <p:cNvGrpSpPr/>
          <p:nvPr/>
        </p:nvGrpSpPr>
        <p:grpSpPr>
          <a:xfrm>
            <a:off x="513371" y="2049584"/>
            <a:ext cx="3070957" cy="665773"/>
            <a:chOff x="44450" y="2059353"/>
            <a:chExt cx="3823187" cy="665773"/>
          </a:xfrm>
        </p:grpSpPr>
        <p:sp>
          <p:nvSpPr>
            <p:cNvPr id="119" name="Rectangle 118">
              <a:extLst>
                <a:ext uri="{FF2B5EF4-FFF2-40B4-BE49-F238E27FC236}">
                  <a16:creationId xmlns:a16="http://schemas.microsoft.com/office/drawing/2014/main" id="{3306E829-13C8-2862-07EA-1E4847214607}"/>
                </a:ext>
              </a:extLst>
            </p:cNvPr>
            <p:cNvSpPr/>
            <p:nvPr/>
          </p:nvSpPr>
          <p:spPr>
            <a:xfrm>
              <a:off x="47869" y="2178049"/>
              <a:ext cx="3819768" cy="5470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a typeface="Calibri"/>
                <a:cs typeface="Calibri"/>
              </a:endParaRPr>
            </a:p>
            <a:p>
              <a:pPr algn="ctr"/>
              <a:endParaRPr lang="en-US" sz="900">
                <a:solidFill>
                  <a:schemeClr val="tx1"/>
                </a:solidFill>
              </a:endParaRPr>
            </a:p>
            <a:p>
              <a:pPr algn="ctr"/>
              <a:r>
                <a:rPr lang="en-US" sz="900" b="1">
                  <a:solidFill>
                    <a:schemeClr val="tx1"/>
                  </a:solidFill>
                </a:rPr>
                <a:t>Implement and enforce anti-discrimination policies that cover all staff members, emphasizing a zero-tolerance approach to discrimination.</a:t>
              </a:r>
            </a:p>
            <a:p>
              <a:pPr algn="ctr"/>
              <a:endParaRPr lang="en-US" sz="900" b="1">
                <a:solidFill>
                  <a:schemeClr val="tx1"/>
                </a:solidFill>
                <a:ea typeface="Calibri"/>
                <a:cs typeface="Calibri"/>
              </a:endParaRPr>
            </a:p>
            <a:p>
              <a:pPr algn="ctr"/>
              <a:endParaRPr lang="en-US" sz="900">
                <a:solidFill>
                  <a:srgbClr val="1F1F1F"/>
                </a:solidFill>
                <a:latin typeface="Arial"/>
                <a:ea typeface="Calibri"/>
                <a:cs typeface="Arial"/>
              </a:endParaRPr>
            </a:p>
          </p:txBody>
        </p:sp>
        <p:sp>
          <p:nvSpPr>
            <p:cNvPr id="126" name="Rectangle: Rounded Corners 125">
              <a:extLst>
                <a:ext uri="{FF2B5EF4-FFF2-40B4-BE49-F238E27FC236}">
                  <a16:creationId xmlns:a16="http://schemas.microsoft.com/office/drawing/2014/main" id="{BDFC3375-8CA4-0BEF-F86A-15573EC590F4}"/>
                </a:ext>
              </a:extLst>
            </p:cNvPr>
            <p:cNvSpPr/>
            <p:nvPr/>
          </p:nvSpPr>
          <p:spPr>
            <a:xfrm>
              <a:off x="44450" y="2059353"/>
              <a:ext cx="2530228" cy="214923"/>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mn-lt"/>
                  <a:cs typeface="+mn-lt"/>
                </a:rPr>
                <a:t>Anti-Discrimination Policies</a:t>
              </a:r>
              <a:endParaRPr lang="en-US">
                <a:solidFill>
                  <a:schemeClr val="tx1"/>
                </a:solidFill>
              </a:endParaRPr>
            </a:p>
          </p:txBody>
        </p:sp>
      </p:grpSp>
      <p:grpSp>
        <p:nvGrpSpPr>
          <p:cNvPr id="134" name="Group 133">
            <a:extLst>
              <a:ext uri="{FF2B5EF4-FFF2-40B4-BE49-F238E27FC236}">
                <a16:creationId xmlns:a16="http://schemas.microsoft.com/office/drawing/2014/main" id="{ADA473CE-D686-511E-51A8-BDE64065B272}"/>
              </a:ext>
            </a:extLst>
          </p:cNvPr>
          <p:cNvGrpSpPr/>
          <p:nvPr/>
        </p:nvGrpSpPr>
        <p:grpSpPr>
          <a:xfrm>
            <a:off x="151909" y="2977660"/>
            <a:ext cx="3070957" cy="665773"/>
            <a:chOff x="44450" y="2059353"/>
            <a:chExt cx="3823187" cy="665773"/>
          </a:xfrm>
        </p:grpSpPr>
        <p:sp>
          <p:nvSpPr>
            <p:cNvPr id="135" name="Rectangle 134">
              <a:extLst>
                <a:ext uri="{FF2B5EF4-FFF2-40B4-BE49-F238E27FC236}">
                  <a16:creationId xmlns:a16="http://schemas.microsoft.com/office/drawing/2014/main" id="{27389842-5503-C13A-22A7-32C4305BFF27}"/>
                </a:ext>
              </a:extLst>
            </p:cNvPr>
            <p:cNvSpPr/>
            <p:nvPr/>
          </p:nvSpPr>
          <p:spPr>
            <a:xfrm>
              <a:off x="47869" y="2178049"/>
              <a:ext cx="3819768" cy="5470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a typeface="Calibri"/>
                <a:cs typeface="Calibri"/>
              </a:endParaRPr>
            </a:p>
            <a:p>
              <a:pPr algn="ctr"/>
              <a:endParaRPr lang="en-US" sz="900" b="1">
                <a:solidFill>
                  <a:schemeClr val="tx1"/>
                </a:solidFill>
              </a:endParaRPr>
            </a:p>
            <a:p>
              <a:pPr algn="ctr"/>
              <a:r>
                <a:rPr lang="en-US" sz="900" b="1">
                  <a:solidFill>
                    <a:schemeClr val="tx1"/>
                  </a:solidFill>
                </a:rPr>
                <a:t>Provide equal opportunities for career advancement and professional development, irrespective of employment status.</a:t>
              </a:r>
            </a:p>
            <a:p>
              <a:pPr algn="ctr"/>
              <a:endParaRPr lang="en-US" sz="900" b="1">
                <a:solidFill>
                  <a:schemeClr val="tx1"/>
                </a:solidFill>
                <a:ea typeface="Calibri"/>
                <a:cs typeface="Calibri"/>
              </a:endParaRPr>
            </a:p>
            <a:p>
              <a:pPr algn="ctr"/>
              <a:endParaRPr lang="en-US" sz="900">
                <a:solidFill>
                  <a:srgbClr val="1F1F1F"/>
                </a:solidFill>
                <a:latin typeface="Arial"/>
                <a:ea typeface="Calibri"/>
                <a:cs typeface="Arial"/>
              </a:endParaRPr>
            </a:p>
          </p:txBody>
        </p:sp>
        <p:sp>
          <p:nvSpPr>
            <p:cNvPr id="136" name="Rectangle: Rounded Corners 135">
              <a:extLst>
                <a:ext uri="{FF2B5EF4-FFF2-40B4-BE49-F238E27FC236}">
                  <a16:creationId xmlns:a16="http://schemas.microsoft.com/office/drawing/2014/main" id="{74364819-513E-A6C1-E584-E27225BEB5EC}"/>
                </a:ext>
              </a:extLst>
            </p:cNvPr>
            <p:cNvSpPr/>
            <p:nvPr/>
          </p:nvSpPr>
          <p:spPr>
            <a:xfrm>
              <a:off x="44450" y="2059353"/>
              <a:ext cx="2530228" cy="214923"/>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mn-lt"/>
                  <a:cs typeface="+mn-lt"/>
                </a:rPr>
                <a:t>Equal Opportunities</a:t>
              </a:r>
              <a:endParaRPr lang="en-US">
                <a:solidFill>
                  <a:schemeClr val="tx1"/>
                </a:solidFill>
              </a:endParaRPr>
            </a:p>
          </p:txBody>
        </p:sp>
      </p:grpSp>
      <p:grpSp>
        <p:nvGrpSpPr>
          <p:cNvPr id="143" name="Group 142">
            <a:extLst>
              <a:ext uri="{FF2B5EF4-FFF2-40B4-BE49-F238E27FC236}">
                <a16:creationId xmlns:a16="http://schemas.microsoft.com/office/drawing/2014/main" id="{B12B8215-5207-E920-000F-AF7778C6069B}"/>
              </a:ext>
            </a:extLst>
          </p:cNvPr>
          <p:cNvGrpSpPr/>
          <p:nvPr/>
        </p:nvGrpSpPr>
        <p:grpSpPr>
          <a:xfrm>
            <a:off x="513370" y="3837352"/>
            <a:ext cx="3070957" cy="665773"/>
            <a:chOff x="44450" y="2059353"/>
            <a:chExt cx="3823187" cy="665773"/>
          </a:xfrm>
        </p:grpSpPr>
        <p:sp>
          <p:nvSpPr>
            <p:cNvPr id="144" name="Rectangle 143">
              <a:extLst>
                <a:ext uri="{FF2B5EF4-FFF2-40B4-BE49-F238E27FC236}">
                  <a16:creationId xmlns:a16="http://schemas.microsoft.com/office/drawing/2014/main" id="{8B74E682-FC27-43E1-ED24-6699BD449982}"/>
                </a:ext>
              </a:extLst>
            </p:cNvPr>
            <p:cNvSpPr/>
            <p:nvPr/>
          </p:nvSpPr>
          <p:spPr>
            <a:xfrm>
              <a:off x="47869" y="2178049"/>
              <a:ext cx="3819768" cy="5470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00">
                <a:solidFill>
                  <a:srgbClr val="1F1F1F"/>
                </a:solidFill>
                <a:latin typeface="Arial"/>
                <a:ea typeface="Calibri"/>
                <a:cs typeface="Arial"/>
              </a:endParaRPr>
            </a:p>
            <a:p>
              <a:pPr marL="285750" indent="-285750" algn="ctr">
                <a:buFont typeface="Arial"/>
                <a:buChar char="•"/>
              </a:pPr>
              <a:endParaRPr lang="en-US" sz="900" b="1">
                <a:solidFill>
                  <a:schemeClr val="tx1"/>
                </a:solidFill>
                <a:ea typeface="Calibri"/>
                <a:cs typeface="Calibri"/>
              </a:endParaRPr>
            </a:p>
            <a:p>
              <a:pPr algn="ctr"/>
              <a:endParaRPr lang="en-US" sz="900" b="1">
                <a:solidFill>
                  <a:schemeClr val="tx1"/>
                </a:solidFill>
              </a:endParaRPr>
            </a:p>
            <a:p>
              <a:pPr algn="ctr"/>
              <a:r>
                <a:rPr lang="en-US" sz="900" b="1">
                  <a:solidFill>
                    <a:schemeClr val="tx1"/>
                  </a:solidFill>
                </a:rPr>
                <a:t>Ensure that the physical workspace is accessible and accommodating to individuals with diverse needs.</a:t>
              </a:r>
              <a:endParaRPr lang="en-US" sz="900" b="1">
                <a:solidFill>
                  <a:schemeClr val="tx1"/>
                </a:solidFill>
                <a:ea typeface="Calibri"/>
                <a:cs typeface="Calibri"/>
              </a:endParaRPr>
            </a:p>
            <a:p>
              <a:pPr algn="ctr"/>
              <a:endParaRPr lang="en-US" sz="900" b="1">
                <a:solidFill>
                  <a:schemeClr val="tx1"/>
                </a:solidFill>
                <a:ea typeface="Calibri"/>
                <a:cs typeface="Calibri"/>
              </a:endParaRPr>
            </a:p>
            <a:p>
              <a:pPr algn="ctr"/>
              <a:endParaRPr lang="en-US" sz="900">
                <a:solidFill>
                  <a:srgbClr val="1F1F1F"/>
                </a:solidFill>
                <a:latin typeface="Arial"/>
                <a:ea typeface="Calibri"/>
                <a:cs typeface="Arial"/>
              </a:endParaRPr>
            </a:p>
          </p:txBody>
        </p:sp>
        <p:sp>
          <p:nvSpPr>
            <p:cNvPr id="145" name="Rectangle: Rounded Corners 144">
              <a:extLst>
                <a:ext uri="{FF2B5EF4-FFF2-40B4-BE49-F238E27FC236}">
                  <a16:creationId xmlns:a16="http://schemas.microsoft.com/office/drawing/2014/main" id="{8A725E35-2C24-B30A-A2CD-DB610E79DD63}"/>
                </a:ext>
              </a:extLst>
            </p:cNvPr>
            <p:cNvSpPr/>
            <p:nvPr/>
          </p:nvSpPr>
          <p:spPr>
            <a:xfrm>
              <a:off x="44450" y="2059353"/>
              <a:ext cx="2530228" cy="214923"/>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ea typeface="+mn-lt"/>
                  <a:cs typeface="+mn-lt"/>
                </a:rPr>
                <a:t>Accessibility</a:t>
              </a:r>
              <a:endParaRPr lang="en-US">
                <a:solidFill>
                  <a:schemeClr val="tx1"/>
                </a:solidFill>
              </a:endParaRPr>
            </a:p>
          </p:txBody>
        </p:sp>
      </p:grpSp>
      <p:pic>
        <p:nvPicPr>
          <p:cNvPr id="146" name="Picture 145">
            <a:extLst>
              <a:ext uri="{FF2B5EF4-FFF2-40B4-BE49-F238E27FC236}">
                <a16:creationId xmlns:a16="http://schemas.microsoft.com/office/drawing/2014/main" id="{60A4721B-F31A-C19D-F81F-CBB23A3407FC}"/>
              </a:ext>
            </a:extLst>
          </p:cNvPr>
          <p:cNvPicPr>
            <a:picLocks noChangeAspect="1"/>
          </p:cNvPicPr>
          <p:nvPr/>
        </p:nvPicPr>
        <p:blipFill>
          <a:blip r:embed="rId25"/>
          <a:stretch>
            <a:fillRect/>
          </a:stretch>
        </p:blipFill>
        <p:spPr>
          <a:xfrm>
            <a:off x="87068" y="2128837"/>
            <a:ext cx="617172" cy="656249"/>
          </a:xfrm>
          <a:prstGeom prst="rect">
            <a:avLst/>
          </a:prstGeom>
        </p:spPr>
      </p:pic>
      <p:pic>
        <p:nvPicPr>
          <p:cNvPr id="147" name="Picture 146">
            <a:extLst>
              <a:ext uri="{FF2B5EF4-FFF2-40B4-BE49-F238E27FC236}">
                <a16:creationId xmlns:a16="http://schemas.microsoft.com/office/drawing/2014/main" id="{1696FF56-0342-917E-0265-41315B2A5B7E}"/>
              </a:ext>
            </a:extLst>
          </p:cNvPr>
          <p:cNvPicPr>
            <a:picLocks noChangeAspect="1"/>
          </p:cNvPicPr>
          <p:nvPr/>
        </p:nvPicPr>
        <p:blipFill>
          <a:blip r:embed="rId26"/>
          <a:stretch>
            <a:fillRect/>
          </a:stretch>
        </p:blipFill>
        <p:spPr>
          <a:xfrm>
            <a:off x="3049832" y="2976439"/>
            <a:ext cx="680183" cy="680428"/>
          </a:xfrm>
          <a:prstGeom prst="rect">
            <a:avLst/>
          </a:prstGeom>
        </p:spPr>
      </p:pic>
      <p:pic>
        <p:nvPicPr>
          <p:cNvPr id="148" name="Picture 147">
            <a:extLst>
              <a:ext uri="{FF2B5EF4-FFF2-40B4-BE49-F238E27FC236}">
                <a16:creationId xmlns:a16="http://schemas.microsoft.com/office/drawing/2014/main" id="{F9E38668-6351-7E41-D26F-B51EAF426A7A}"/>
              </a:ext>
            </a:extLst>
          </p:cNvPr>
          <p:cNvPicPr>
            <a:picLocks noChangeAspect="1"/>
          </p:cNvPicPr>
          <p:nvPr/>
        </p:nvPicPr>
        <p:blipFill>
          <a:blip r:embed="rId27"/>
          <a:stretch>
            <a:fillRect/>
          </a:stretch>
        </p:blipFill>
        <p:spPr>
          <a:xfrm>
            <a:off x="74124" y="3850052"/>
            <a:ext cx="701676" cy="662355"/>
          </a:xfrm>
          <a:prstGeom prst="rect">
            <a:avLst/>
          </a:prstGeom>
        </p:spPr>
      </p:pic>
      <p:sp>
        <p:nvSpPr>
          <p:cNvPr id="150" name="object 35">
            <a:extLst>
              <a:ext uri="{FF2B5EF4-FFF2-40B4-BE49-F238E27FC236}">
                <a16:creationId xmlns:a16="http://schemas.microsoft.com/office/drawing/2014/main" id="{FDA0524A-91C6-A248-6A95-C2AC4C6550DE}"/>
              </a:ext>
            </a:extLst>
          </p:cNvPr>
          <p:cNvSpPr txBox="1"/>
          <p:nvPr/>
        </p:nvSpPr>
        <p:spPr>
          <a:xfrm>
            <a:off x="1742" y="6543330"/>
            <a:ext cx="12192919" cy="233397"/>
          </a:xfrm>
          <a:prstGeom prst="rect">
            <a:avLst/>
          </a:prstGeom>
          <a:solidFill>
            <a:srgbClr val="C00000"/>
          </a:solidFill>
        </p:spPr>
        <p:txBody>
          <a:bodyPr vert="horz" wrap="square" lIns="0" tIns="17780" rIns="0" bIns="0" rtlCol="0" anchor="t">
            <a:spAutoFit/>
          </a:bodyPr>
          <a:lstStyle/>
          <a:p>
            <a:pPr marL="16510" algn="ctr" defTabSz="1219170">
              <a:spcBef>
                <a:spcPts val="140"/>
              </a:spcBef>
            </a:pPr>
            <a:r>
              <a:rPr lang="en-US" sz="1400" kern="0" spc="-40">
                <a:solidFill>
                  <a:schemeClr val="bg1"/>
                </a:solidFill>
                <a:ea typeface="+mn-lt"/>
                <a:cs typeface="+mn-lt"/>
              </a:rPr>
              <a:t>Radiance should implement a phased training approach for outsourced staff to foster comprehensive growth and understanding, ensuring full engagement at all levels</a:t>
            </a:r>
            <a:endParaRPr lang="en-US" sz="1400">
              <a:solidFill>
                <a:schemeClr val="bg1"/>
              </a:solidFill>
              <a:ea typeface="Calibri"/>
              <a:cs typeface="Calibri"/>
            </a:endParaRPr>
          </a:p>
        </p:txBody>
      </p:sp>
      <p:pic>
        <p:nvPicPr>
          <p:cNvPr id="153" name="Picture 152">
            <a:extLst>
              <a:ext uri="{FF2B5EF4-FFF2-40B4-BE49-F238E27FC236}">
                <a16:creationId xmlns:a16="http://schemas.microsoft.com/office/drawing/2014/main" id="{7FBE925F-5CE3-127F-9226-D021EB9B6334}"/>
              </a:ext>
            </a:extLst>
          </p:cNvPr>
          <p:cNvPicPr>
            <a:picLocks noChangeAspect="1"/>
          </p:cNvPicPr>
          <p:nvPr/>
        </p:nvPicPr>
        <p:blipFill>
          <a:blip r:embed="rId28"/>
          <a:stretch>
            <a:fillRect/>
          </a:stretch>
        </p:blipFill>
        <p:spPr>
          <a:xfrm>
            <a:off x="123092" y="4610055"/>
            <a:ext cx="3622430" cy="1799582"/>
          </a:xfrm>
          <a:prstGeom prst="rect">
            <a:avLst/>
          </a:prstGeom>
        </p:spPr>
      </p:pic>
    </p:spTree>
    <p:extLst>
      <p:ext uri="{BB962C8B-B14F-4D97-AF65-F5344CB8AC3E}">
        <p14:creationId xmlns:p14="http://schemas.microsoft.com/office/powerpoint/2010/main" val="1340761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2D11EC-D61B-C7ED-A8DD-EC1315328916}"/>
              </a:ext>
            </a:extLst>
          </p:cNvPr>
          <p:cNvGraphicFramePr/>
          <p:nvPr>
            <p:extLst>
              <p:ext uri="{D42A27DB-BD31-4B8C-83A1-F6EECF244321}">
                <p14:modId xmlns:p14="http://schemas.microsoft.com/office/powerpoint/2010/main" val="1443353516"/>
              </p:ext>
            </p:extLst>
          </p:nvPr>
        </p:nvGraphicFramePr>
        <p:xfrm>
          <a:off x="1128444" y="145163"/>
          <a:ext cx="10516383" cy="42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a:extLst>
              <a:ext uri="{FF2B5EF4-FFF2-40B4-BE49-F238E27FC236}">
                <a16:creationId xmlns:a16="http://schemas.microsoft.com/office/drawing/2014/main" id="{780D8F02-D3B8-7E72-17C0-095C9240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0964"/>
            <a:ext cx="1128445" cy="378086"/>
          </a:xfrm>
          <a:prstGeom prst="rect">
            <a:avLst/>
          </a:prstGeom>
        </p:spPr>
      </p:pic>
      <p:cxnSp>
        <p:nvCxnSpPr>
          <p:cNvPr id="27" name="Straight Connector 26">
            <a:extLst>
              <a:ext uri="{FF2B5EF4-FFF2-40B4-BE49-F238E27FC236}">
                <a16:creationId xmlns:a16="http://schemas.microsoft.com/office/drawing/2014/main" id="{23BC7BC4-6A4E-11A3-2836-DCAB2782CCB2}"/>
              </a:ext>
            </a:extLst>
          </p:cNvPr>
          <p:cNvCxnSpPr>
            <a:cxnSpLocks/>
          </p:cNvCxnSpPr>
          <p:nvPr/>
        </p:nvCxnSpPr>
        <p:spPr>
          <a:xfrm>
            <a:off x="0" y="682822"/>
            <a:ext cx="12291152" cy="0"/>
          </a:xfrm>
          <a:prstGeom prst="line">
            <a:avLst/>
          </a:prstGeom>
          <a:ln w="28575">
            <a:solidFill>
              <a:srgbClr val="96C61C"/>
            </a:solidFill>
          </a:ln>
        </p:spPr>
        <p:style>
          <a:lnRef idx="1">
            <a:schemeClr val="accent1"/>
          </a:lnRef>
          <a:fillRef idx="0">
            <a:schemeClr val="accent1"/>
          </a:fillRef>
          <a:effectRef idx="0">
            <a:schemeClr val="accent1"/>
          </a:effectRef>
          <a:fontRef idx="minor">
            <a:schemeClr val="tx1"/>
          </a:fontRef>
        </p:style>
      </p:cxnSp>
      <p:pic>
        <p:nvPicPr>
          <p:cNvPr id="19" name="object 34">
            <a:extLst>
              <a:ext uri="{FF2B5EF4-FFF2-40B4-BE49-F238E27FC236}">
                <a16:creationId xmlns:a16="http://schemas.microsoft.com/office/drawing/2014/main" id="{1D174C8E-E4B2-EDCE-E6FC-9A154F60517F}"/>
              </a:ext>
            </a:extLst>
          </p:cNvPr>
          <p:cNvPicPr/>
          <p:nvPr/>
        </p:nvPicPr>
        <p:blipFill>
          <a:blip r:embed="rId9" cstate="print"/>
          <a:stretch>
            <a:fillRect/>
          </a:stretch>
        </p:blipFill>
        <p:spPr>
          <a:xfrm>
            <a:off x="134108" y="6300230"/>
            <a:ext cx="12057892" cy="412591"/>
          </a:xfrm>
          <a:prstGeom prst="rect">
            <a:avLst/>
          </a:prstGeom>
        </p:spPr>
      </p:pic>
      <p:sp>
        <p:nvSpPr>
          <p:cNvPr id="20" name="object 35">
            <a:extLst>
              <a:ext uri="{FF2B5EF4-FFF2-40B4-BE49-F238E27FC236}">
                <a16:creationId xmlns:a16="http://schemas.microsoft.com/office/drawing/2014/main" id="{3C3397DB-8C44-2FB4-EC79-CF57580DE82E}"/>
              </a:ext>
            </a:extLst>
          </p:cNvPr>
          <p:cNvSpPr txBox="1"/>
          <p:nvPr/>
        </p:nvSpPr>
        <p:spPr>
          <a:xfrm>
            <a:off x="265510" y="6328407"/>
            <a:ext cx="11792382" cy="233397"/>
          </a:xfrm>
          <a:prstGeom prst="rect">
            <a:avLst/>
          </a:prstGeom>
        </p:spPr>
        <p:txBody>
          <a:bodyPr vert="horz" wrap="square" lIns="0" tIns="17780" rIns="0" bIns="0" rtlCol="0" anchor="t">
            <a:spAutoFit/>
          </a:bodyPr>
          <a:lstStyle/>
          <a:p>
            <a:pPr marL="16510" defTabSz="1219170">
              <a:spcBef>
                <a:spcPts val="140"/>
              </a:spcBef>
            </a:pPr>
            <a:r>
              <a:rPr lang="en-IN" sz="1400" kern="0">
                <a:solidFill>
                  <a:schemeClr val="bg1"/>
                </a:solidFill>
                <a:ea typeface="+mn-lt"/>
                <a:cs typeface="+mn-lt"/>
              </a:rPr>
              <a:t>Outsourcing in Radiance can be a cost-effective choice, optimizing operational costs while maintaining service quality and ensuring growth of their employees</a:t>
            </a:r>
            <a:endParaRPr lang="en-US" sz="1400">
              <a:solidFill>
                <a:schemeClr val="bg1"/>
              </a:solidFill>
              <a:ea typeface="Calibri"/>
              <a:cs typeface="Calibri"/>
            </a:endParaRPr>
          </a:p>
        </p:txBody>
      </p:sp>
      <p:sp>
        <p:nvSpPr>
          <p:cNvPr id="11" name="TextBox 10">
            <a:extLst>
              <a:ext uri="{FF2B5EF4-FFF2-40B4-BE49-F238E27FC236}">
                <a16:creationId xmlns:a16="http://schemas.microsoft.com/office/drawing/2014/main" id="{15E084F9-E813-01F1-26FD-EC21F07847E8}"/>
              </a:ext>
            </a:extLst>
          </p:cNvPr>
          <p:cNvSpPr txBox="1"/>
          <p:nvPr/>
        </p:nvSpPr>
        <p:spPr>
          <a:xfrm>
            <a:off x="58304" y="750390"/>
            <a:ext cx="11971627" cy="461665"/>
          </a:xfrm>
          <a:prstGeom prst="rect">
            <a:avLst/>
          </a:prstGeom>
          <a:noFill/>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ea typeface="+mn-lt"/>
                <a:cs typeface="+mn-lt"/>
              </a:rPr>
              <a:t>The implementation of two training models, tailored for seasonal staff and long-term outsourced personnel, will adhere rigorously to the ADDIE model, ensuring comprehensive learning, skill development, and seamless integration into the salon's operations.</a:t>
            </a:r>
            <a:endParaRPr lang="en-US" b="1">
              <a:ea typeface="Calibri"/>
              <a:cs typeface="Calibri"/>
            </a:endParaRPr>
          </a:p>
        </p:txBody>
      </p:sp>
      <p:sp>
        <p:nvSpPr>
          <p:cNvPr id="14" name="object 5">
            <a:extLst>
              <a:ext uri="{FF2B5EF4-FFF2-40B4-BE49-F238E27FC236}">
                <a16:creationId xmlns:a16="http://schemas.microsoft.com/office/drawing/2014/main" id="{1084AFC4-C7F8-7D7A-9651-2B2ED49B0F49}"/>
              </a:ext>
            </a:extLst>
          </p:cNvPr>
          <p:cNvSpPr txBox="1"/>
          <p:nvPr/>
        </p:nvSpPr>
        <p:spPr>
          <a:xfrm>
            <a:off x="140135" y="1284775"/>
            <a:ext cx="11870250" cy="230832"/>
          </a:xfrm>
          <a:prstGeom prst="rect">
            <a:avLst/>
          </a:prstGeom>
          <a:solidFill>
            <a:srgbClr val="340D47"/>
          </a:solidFill>
        </p:spPr>
        <p:txBody>
          <a:bodyPr vert="horz" wrap="square" lIns="0" tIns="0" rIns="0" bIns="0" rtlCol="0">
            <a:spAutoFit/>
          </a:bodyPr>
          <a:lstStyle/>
          <a:p>
            <a:pPr marL="4445" marR="0" lvl="0" indent="0" algn="ctr" defTabSz="914400" eaLnBrk="1" fontAlgn="auto" latinLnBrk="0" hangingPunct="1">
              <a:lnSpc>
                <a:spcPts val="1820"/>
              </a:lnSpc>
              <a:spcBef>
                <a:spcPts val="0"/>
              </a:spcBef>
              <a:spcAft>
                <a:spcPts val="0"/>
              </a:spcAft>
              <a:buClrTx/>
              <a:buSzTx/>
              <a:buFontTx/>
              <a:buNone/>
              <a:tabLst/>
              <a:defRPr/>
            </a:pPr>
            <a:r>
              <a:rPr kumimoji="0" sz="1600" b="1" i="0" u="none" strike="noStrike" kern="0" cap="none" spc="-20" normalizeH="0" baseline="0" noProof="0">
                <a:ln>
                  <a:noFill/>
                </a:ln>
                <a:solidFill>
                  <a:srgbClr val="FFFFFF"/>
                </a:solidFill>
                <a:effectLst/>
                <a:uLnTx/>
                <a:uFillTx/>
                <a:latin typeface="Calibri"/>
                <a:cs typeface="Calibri"/>
              </a:rPr>
              <a:t>Year</a:t>
            </a:r>
            <a:r>
              <a:rPr kumimoji="0" sz="1600" b="1" i="0" u="none" strike="noStrike" kern="0" cap="none" spc="-60" normalizeH="0" baseline="0" noProof="0">
                <a:ln>
                  <a:noFill/>
                </a:ln>
                <a:solidFill>
                  <a:srgbClr val="FFFFFF"/>
                </a:solidFill>
                <a:effectLst/>
                <a:uLnTx/>
                <a:uFillTx/>
                <a:latin typeface="Calibri"/>
                <a:cs typeface="Calibri"/>
              </a:rPr>
              <a:t> </a:t>
            </a:r>
            <a:r>
              <a:rPr kumimoji="0" sz="1600" b="1" i="0" u="none" strike="noStrike" kern="0" cap="none" spc="-50" normalizeH="0" baseline="0" noProof="0">
                <a:ln>
                  <a:noFill/>
                </a:ln>
                <a:solidFill>
                  <a:srgbClr val="FFFFFF"/>
                </a:solidFill>
                <a:effectLst/>
                <a:uLnTx/>
                <a:uFillTx/>
                <a:latin typeface="Calibri"/>
                <a:cs typeface="Calibri"/>
              </a:rPr>
              <a:t>1</a:t>
            </a:r>
            <a:endParaRPr kumimoji="0" sz="1600" b="0" i="0" u="none" strike="noStrike" kern="0" cap="none" spc="0" normalizeH="0" baseline="0" noProof="0">
              <a:ln>
                <a:noFill/>
              </a:ln>
              <a:solidFill>
                <a:sysClr val="windowText" lastClr="000000"/>
              </a:solidFill>
              <a:effectLst/>
              <a:uLnTx/>
              <a:uFillTx/>
              <a:latin typeface="Calibri"/>
              <a:cs typeface="Calibri"/>
            </a:endParaRPr>
          </a:p>
        </p:txBody>
      </p:sp>
      <p:sp>
        <p:nvSpPr>
          <p:cNvPr id="33" name="object 20">
            <a:extLst>
              <a:ext uri="{FF2B5EF4-FFF2-40B4-BE49-F238E27FC236}">
                <a16:creationId xmlns:a16="http://schemas.microsoft.com/office/drawing/2014/main" id="{AB16E3D5-6C1C-633B-453C-3251F346C5F8}"/>
              </a:ext>
            </a:extLst>
          </p:cNvPr>
          <p:cNvSpPr txBox="1"/>
          <p:nvPr/>
        </p:nvSpPr>
        <p:spPr>
          <a:xfrm>
            <a:off x="134542" y="2019136"/>
            <a:ext cx="1026844" cy="218650"/>
          </a:xfrm>
          <a:prstGeom prst="rect">
            <a:avLst/>
          </a:prstGeom>
          <a:solidFill>
            <a:srgbClr val="5088BB"/>
          </a:solidFill>
        </p:spPr>
        <p:txBody>
          <a:bodyPr vert="horz" wrap="square" lIns="0" tIns="33655" rIns="0" bIns="0" rtlCol="0" anchor="t">
            <a:spAutoFit/>
          </a:bodyPr>
          <a:lstStyle/>
          <a:p>
            <a:pPr marL="127635">
              <a:spcBef>
                <a:spcPts val="265"/>
              </a:spcBef>
              <a:defRPr/>
            </a:pPr>
            <a:r>
              <a:rPr lang="en-US" sz="1200" kern="0">
                <a:solidFill>
                  <a:schemeClr val="bg1"/>
                </a:solidFill>
                <a:ea typeface="+mn-lt"/>
                <a:cs typeface="+mn-lt"/>
              </a:rPr>
              <a:t>Month 1</a:t>
            </a:r>
            <a:endParaRPr lang="en-US">
              <a:solidFill>
                <a:schemeClr val="bg1"/>
              </a:solidFill>
            </a:endParaRPr>
          </a:p>
        </p:txBody>
      </p:sp>
      <p:sp>
        <p:nvSpPr>
          <p:cNvPr id="36" name="object 23">
            <a:extLst>
              <a:ext uri="{FF2B5EF4-FFF2-40B4-BE49-F238E27FC236}">
                <a16:creationId xmlns:a16="http://schemas.microsoft.com/office/drawing/2014/main" id="{2C61CF01-0F79-002E-E7A3-4964E0A7D8F3}"/>
              </a:ext>
            </a:extLst>
          </p:cNvPr>
          <p:cNvSpPr txBox="1"/>
          <p:nvPr/>
        </p:nvSpPr>
        <p:spPr>
          <a:xfrm>
            <a:off x="1224007" y="2015892"/>
            <a:ext cx="1770574" cy="649537"/>
          </a:xfrm>
          <a:prstGeom prst="rect">
            <a:avLst/>
          </a:prstGeom>
          <a:solidFill>
            <a:schemeClr val="accent6">
              <a:lumMod val="20000"/>
              <a:lumOff val="80000"/>
            </a:schemeClr>
          </a:solidFill>
        </p:spPr>
        <p:txBody>
          <a:bodyPr vert="horz" wrap="square" lIns="0" tIns="33655" rIns="0" bIns="0" rtlCol="0" anchor="t">
            <a:spAutoFit/>
          </a:bodyPr>
          <a:lstStyle/>
          <a:p>
            <a:pPr>
              <a:defRPr/>
            </a:pPr>
            <a:r>
              <a:rPr lang="en-US" sz="800" b="1" kern="0">
                <a:ea typeface="Calibri"/>
                <a:cs typeface="Calibri"/>
              </a:rPr>
              <a:t>Early training encompasses salon culture, values, expectations, soft skills, communication, active listening, empathy, and basic salon services introduction.</a:t>
            </a:r>
            <a:endParaRPr lang="en-US" sz="800" b="1">
              <a:ea typeface="Calibri"/>
              <a:cs typeface="Calibri"/>
            </a:endParaRPr>
          </a:p>
        </p:txBody>
      </p:sp>
      <p:pic>
        <p:nvPicPr>
          <p:cNvPr id="4" name="Picture 3">
            <a:extLst>
              <a:ext uri="{FF2B5EF4-FFF2-40B4-BE49-F238E27FC236}">
                <a16:creationId xmlns:a16="http://schemas.microsoft.com/office/drawing/2014/main" id="{8D1B10D3-1A14-CA6F-4460-DFE7E233B646}"/>
              </a:ext>
            </a:extLst>
          </p:cNvPr>
          <p:cNvPicPr>
            <a:picLocks noChangeAspect="1"/>
          </p:cNvPicPr>
          <p:nvPr/>
        </p:nvPicPr>
        <p:blipFill>
          <a:blip r:embed="rId10"/>
          <a:stretch>
            <a:fillRect/>
          </a:stretch>
        </p:blipFill>
        <p:spPr>
          <a:xfrm>
            <a:off x="3067912" y="3352650"/>
            <a:ext cx="8946570" cy="2487236"/>
          </a:xfrm>
          <a:prstGeom prst="rect">
            <a:avLst/>
          </a:prstGeom>
        </p:spPr>
      </p:pic>
      <p:grpSp>
        <p:nvGrpSpPr>
          <p:cNvPr id="145" name="Group 144">
            <a:extLst>
              <a:ext uri="{FF2B5EF4-FFF2-40B4-BE49-F238E27FC236}">
                <a16:creationId xmlns:a16="http://schemas.microsoft.com/office/drawing/2014/main" id="{67442B21-FCB6-C95A-08E2-AD23D2CCDBA6}"/>
              </a:ext>
            </a:extLst>
          </p:cNvPr>
          <p:cNvGrpSpPr/>
          <p:nvPr/>
        </p:nvGrpSpPr>
        <p:grpSpPr>
          <a:xfrm>
            <a:off x="3130671" y="5914169"/>
            <a:ext cx="9060029" cy="332247"/>
            <a:chOff x="4029439" y="5855554"/>
            <a:chExt cx="5992492" cy="342016"/>
          </a:xfrm>
        </p:grpSpPr>
        <p:pic>
          <p:nvPicPr>
            <p:cNvPr id="109" name="object 83">
              <a:extLst>
                <a:ext uri="{FF2B5EF4-FFF2-40B4-BE49-F238E27FC236}">
                  <a16:creationId xmlns:a16="http://schemas.microsoft.com/office/drawing/2014/main" id="{DC4F7566-1627-E2AF-2BD8-555CCFBE4B71}"/>
                </a:ext>
              </a:extLst>
            </p:cNvPr>
            <p:cNvPicPr/>
            <p:nvPr/>
          </p:nvPicPr>
          <p:blipFill>
            <a:blip r:embed="rId11" cstate="print"/>
            <a:stretch>
              <a:fillRect/>
            </a:stretch>
          </p:blipFill>
          <p:spPr>
            <a:xfrm>
              <a:off x="4029439" y="5855554"/>
              <a:ext cx="5826043" cy="342016"/>
            </a:xfrm>
            <a:prstGeom prst="rect">
              <a:avLst/>
            </a:prstGeom>
          </p:spPr>
        </p:pic>
        <p:sp>
          <p:nvSpPr>
            <p:cNvPr id="110" name="object 84">
              <a:extLst>
                <a:ext uri="{FF2B5EF4-FFF2-40B4-BE49-F238E27FC236}">
                  <a16:creationId xmlns:a16="http://schemas.microsoft.com/office/drawing/2014/main" id="{D1A14244-12B4-5B23-3785-A514D9544D0E}"/>
                </a:ext>
              </a:extLst>
            </p:cNvPr>
            <p:cNvSpPr txBox="1"/>
            <p:nvPr/>
          </p:nvSpPr>
          <p:spPr>
            <a:xfrm>
              <a:off x="4195888" y="5920814"/>
              <a:ext cx="5826043" cy="234319"/>
            </a:xfrm>
            <a:prstGeom prst="rect">
              <a:avLst/>
            </a:prstGeom>
          </p:spPr>
          <p:txBody>
            <a:bodyPr vert="horz" wrap="square" lIns="0" tIns="12065" rIns="0" bIns="0" rtlCol="0" anchor="t">
              <a:spAutoFit/>
            </a:bodyPr>
            <a:lstStyle/>
            <a:p>
              <a:pPr marL="1292860" marR="5080" indent="-1280160">
                <a:spcBef>
                  <a:spcPts val="95"/>
                </a:spcBef>
                <a:defRPr/>
              </a:pPr>
              <a:r>
                <a:rPr lang="en-US" sz="1400" b="1" i="0" u="none" strike="noStrike" kern="0" cap="none" normalizeH="0" baseline="0" noProof="0" dirty="0">
                  <a:ln>
                    <a:noFill/>
                  </a:ln>
                  <a:solidFill>
                    <a:srgbClr val="FFFFFF"/>
                  </a:solidFill>
                  <a:effectLst/>
                  <a:uLnTx/>
                  <a:uFillTx/>
                  <a:latin typeface="Calibri"/>
                  <a:ea typeface="Calibri"/>
                  <a:cs typeface="Calibri"/>
                </a:rPr>
                <a:t>Post Strategy Implementation: Difference  </a:t>
              </a:r>
            </a:p>
          </p:txBody>
        </p:sp>
      </p:grpSp>
      <p:sp>
        <p:nvSpPr>
          <p:cNvPr id="111" name="object 69">
            <a:extLst>
              <a:ext uri="{FF2B5EF4-FFF2-40B4-BE49-F238E27FC236}">
                <a16:creationId xmlns:a16="http://schemas.microsoft.com/office/drawing/2014/main" id="{220DF557-F16F-20BE-C04C-CDA0ED460981}"/>
              </a:ext>
            </a:extLst>
          </p:cNvPr>
          <p:cNvSpPr txBox="1"/>
          <p:nvPr/>
        </p:nvSpPr>
        <p:spPr>
          <a:xfrm>
            <a:off x="4872708" y="3415137"/>
            <a:ext cx="116205" cy="228909"/>
          </a:xfrm>
          <a:prstGeom prst="rect">
            <a:avLst/>
          </a:prstGeom>
        </p:spPr>
        <p:txBody>
          <a:bodyPr vert="horz" wrap="square" lIns="0" tIns="13335" rIns="0" bIns="0" rtlCol="0" anchor="t">
            <a:spAutoFit/>
          </a:bodyPr>
          <a:lstStyle/>
          <a:p>
            <a:pPr marL="12700" marR="0" lvl="0" indent="0" defTabSz="914400" eaLnBrk="1" fontAlgn="auto" latinLnBrk="0" hangingPunct="1">
              <a:lnSpc>
                <a:spcPct val="100000"/>
              </a:lnSpc>
              <a:spcBef>
                <a:spcPts val="105"/>
              </a:spcBef>
              <a:spcAft>
                <a:spcPts val="0"/>
              </a:spcAft>
              <a:buClrTx/>
              <a:buSzTx/>
              <a:buFontTx/>
              <a:buNone/>
              <a:tabLst/>
              <a:defRPr/>
            </a:pPr>
            <a:endParaRPr lang="en-US" sz="1400" b="1" i="0" u="none" strike="noStrike" kern="0" cap="none" spc="-50" normalizeH="0" baseline="0" noProof="0">
              <a:ln>
                <a:noFill/>
              </a:ln>
              <a:solidFill>
                <a:srgbClr val="FFFFFF"/>
              </a:solidFill>
              <a:effectLst/>
              <a:uLnTx/>
              <a:uFillTx/>
              <a:latin typeface="Calibri"/>
              <a:ea typeface="Calibri"/>
              <a:cs typeface="Calibri"/>
            </a:endParaRPr>
          </a:p>
        </p:txBody>
      </p:sp>
      <p:sp>
        <p:nvSpPr>
          <p:cNvPr id="10" name="Arrow: Pentagon 9">
            <a:extLst>
              <a:ext uri="{FF2B5EF4-FFF2-40B4-BE49-F238E27FC236}">
                <a16:creationId xmlns:a16="http://schemas.microsoft.com/office/drawing/2014/main" id="{8B255933-DC17-E2D5-4AB0-C616E52999A4}"/>
              </a:ext>
            </a:extLst>
          </p:cNvPr>
          <p:cNvSpPr/>
          <p:nvPr/>
        </p:nvSpPr>
        <p:spPr>
          <a:xfrm>
            <a:off x="134326" y="1609480"/>
            <a:ext cx="5724769" cy="312615"/>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Long Term Outsourced staff</a:t>
            </a:r>
          </a:p>
        </p:txBody>
      </p:sp>
      <p:sp>
        <p:nvSpPr>
          <p:cNvPr id="12" name="Arrow: Pentagon 11">
            <a:extLst>
              <a:ext uri="{FF2B5EF4-FFF2-40B4-BE49-F238E27FC236}">
                <a16:creationId xmlns:a16="http://schemas.microsoft.com/office/drawing/2014/main" id="{931AE167-5BF8-5206-B720-F27B860E42F7}"/>
              </a:ext>
            </a:extLst>
          </p:cNvPr>
          <p:cNvSpPr/>
          <p:nvPr/>
        </p:nvSpPr>
        <p:spPr>
          <a:xfrm>
            <a:off x="6034941" y="1609479"/>
            <a:ext cx="5978769" cy="312615"/>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Seasonal Outsourced Staff</a:t>
            </a:r>
          </a:p>
        </p:txBody>
      </p:sp>
      <p:sp>
        <p:nvSpPr>
          <p:cNvPr id="22" name="object 20">
            <a:extLst>
              <a:ext uri="{FF2B5EF4-FFF2-40B4-BE49-F238E27FC236}">
                <a16:creationId xmlns:a16="http://schemas.microsoft.com/office/drawing/2014/main" id="{92C1A4B0-C4D4-4AFC-9E59-F3EF8E05DB9D}"/>
              </a:ext>
            </a:extLst>
          </p:cNvPr>
          <p:cNvSpPr txBox="1"/>
          <p:nvPr/>
        </p:nvSpPr>
        <p:spPr>
          <a:xfrm>
            <a:off x="134542" y="2781135"/>
            <a:ext cx="1026844" cy="218650"/>
          </a:xfrm>
          <a:prstGeom prst="rect">
            <a:avLst/>
          </a:prstGeom>
          <a:solidFill>
            <a:srgbClr val="5088BB"/>
          </a:solidFill>
        </p:spPr>
        <p:txBody>
          <a:bodyPr vert="horz" wrap="square" lIns="0" tIns="33655" rIns="0" bIns="0" rtlCol="0" anchor="t">
            <a:spAutoFit/>
          </a:bodyPr>
          <a:lstStyle/>
          <a:p>
            <a:pPr marL="127635">
              <a:spcBef>
                <a:spcPts val="265"/>
              </a:spcBef>
              <a:defRPr/>
            </a:pPr>
            <a:r>
              <a:rPr lang="en-US" sz="1200" kern="0">
                <a:solidFill>
                  <a:schemeClr val="bg1"/>
                </a:solidFill>
                <a:ea typeface="+mn-lt"/>
                <a:cs typeface="+mn-lt"/>
              </a:rPr>
              <a:t>Month 2</a:t>
            </a:r>
            <a:endParaRPr lang="en-US">
              <a:solidFill>
                <a:schemeClr val="bg1"/>
              </a:solidFill>
            </a:endParaRPr>
          </a:p>
        </p:txBody>
      </p:sp>
      <p:sp>
        <p:nvSpPr>
          <p:cNvPr id="25" name="object 23">
            <a:extLst>
              <a:ext uri="{FF2B5EF4-FFF2-40B4-BE49-F238E27FC236}">
                <a16:creationId xmlns:a16="http://schemas.microsoft.com/office/drawing/2014/main" id="{646CB5E7-CAAC-F8EB-81B6-2FDB94F4AE73}"/>
              </a:ext>
            </a:extLst>
          </p:cNvPr>
          <p:cNvSpPr txBox="1"/>
          <p:nvPr/>
        </p:nvSpPr>
        <p:spPr>
          <a:xfrm>
            <a:off x="1224006" y="2777891"/>
            <a:ext cx="1770574" cy="772647"/>
          </a:xfrm>
          <a:prstGeom prst="rect">
            <a:avLst/>
          </a:prstGeom>
          <a:solidFill>
            <a:schemeClr val="accent6">
              <a:lumMod val="20000"/>
              <a:lumOff val="80000"/>
            </a:schemeClr>
          </a:solidFill>
        </p:spPr>
        <p:txBody>
          <a:bodyPr vert="horz" wrap="square" lIns="0" tIns="33655" rIns="0" bIns="0" rtlCol="0" anchor="t">
            <a:spAutoFit/>
          </a:bodyPr>
          <a:lstStyle/>
          <a:p>
            <a:pPr>
              <a:defRPr/>
            </a:pPr>
            <a:r>
              <a:rPr lang="en-US" sz="800" b="1" kern="0">
                <a:ea typeface="+mn-lt"/>
                <a:cs typeface="+mn-lt"/>
              </a:rPr>
              <a:t>Subsequent training involves refining advanced technical skills, managing complex customer interactions, adopting a customer-centric approach, improving sales techniques, and analyzing customer feedback.</a:t>
            </a:r>
            <a:endParaRPr lang="en-US" sz="800" b="1">
              <a:ea typeface="Calibri"/>
              <a:cs typeface="Calibri"/>
            </a:endParaRPr>
          </a:p>
        </p:txBody>
      </p:sp>
      <p:sp>
        <p:nvSpPr>
          <p:cNvPr id="26" name="object 20">
            <a:extLst>
              <a:ext uri="{FF2B5EF4-FFF2-40B4-BE49-F238E27FC236}">
                <a16:creationId xmlns:a16="http://schemas.microsoft.com/office/drawing/2014/main" id="{9E500A67-73CC-11E9-34E7-CA897D060BDB}"/>
              </a:ext>
            </a:extLst>
          </p:cNvPr>
          <p:cNvSpPr txBox="1"/>
          <p:nvPr/>
        </p:nvSpPr>
        <p:spPr>
          <a:xfrm>
            <a:off x="3065311" y="2019136"/>
            <a:ext cx="1026844" cy="218650"/>
          </a:xfrm>
          <a:prstGeom prst="rect">
            <a:avLst/>
          </a:prstGeom>
          <a:solidFill>
            <a:srgbClr val="5088BB"/>
          </a:solidFill>
        </p:spPr>
        <p:txBody>
          <a:bodyPr vert="horz" wrap="square" lIns="0" tIns="33655" rIns="0" bIns="0" rtlCol="0" anchor="t">
            <a:spAutoFit/>
          </a:bodyPr>
          <a:lstStyle/>
          <a:p>
            <a:pPr marL="127635">
              <a:spcBef>
                <a:spcPts val="265"/>
              </a:spcBef>
              <a:defRPr/>
            </a:pPr>
            <a:r>
              <a:rPr lang="en-US" sz="1200" kern="0">
                <a:solidFill>
                  <a:schemeClr val="bg1"/>
                </a:solidFill>
                <a:ea typeface="+mn-lt"/>
                <a:cs typeface="+mn-lt"/>
              </a:rPr>
              <a:t>Month 3</a:t>
            </a:r>
            <a:endParaRPr lang="en-US">
              <a:solidFill>
                <a:schemeClr val="bg1"/>
              </a:solidFill>
            </a:endParaRPr>
          </a:p>
        </p:txBody>
      </p:sp>
      <p:sp>
        <p:nvSpPr>
          <p:cNvPr id="28" name="object 23">
            <a:extLst>
              <a:ext uri="{FF2B5EF4-FFF2-40B4-BE49-F238E27FC236}">
                <a16:creationId xmlns:a16="http://schemas.microsoft.com/office/drawing/2014/main" id="{515DC62A-39EA-ADBF-B60F-A362BCE8BBA3}"/>
              </a:ext>
            </a:extLst>
          </p:cNvPr>
          <p:cNvSpPr txBox="1"/>
          <p:nvPr/>
        </p:nvSpPr>
        <p:spPr>
          <a:xfrm>
            <a:off x="4145007" y="2015892"/>
            <a:ext cx="1633805" cy="1141979"/>
          </a:xfrm>
          <a:prstGeom prst="rect">
            <a:avLst/>
          </a:prstGeom>
          <a:solidFill>
            <a:schemeClr val="accent6">
              <a:lumMod val="20000"/>
              <a:lumOff val="80000"/>
            </a:schemeClr>
          </a:solidFill>
        </p:spPr>
        <p:txBody>
          <a:bodyPr vert="horz" wrap="square" lIns="0" tIns="33655" rIns="0" bIns="0" rtlCol="0" anchor="t">
            <a:spAutoFit/>
          </a:bodyPr>
          <a:lstStyle/>
          <a:p>
            <a:pPr>
              <a:defRPr/>
            </a:pPr>
            <a:r>
              <a:rPr lang="en-US" sz="800" b="1" kern="0">
                <a:ea typeface="+mn-lt"/>
                <a:cs typeface="+mn-lt"/>
              </a:rPr>
              <a:t>During this phase, feedback-driven changes are implemented, training is continuously monitored and evaluated, post-training assessments are conducted, and the program is adjusted based on performance and customer feedback, culminating in certification and celebration of achievements.</a:t>
            </a:r>
            <a:endParaRPr lang="en-US" sz="800" b="1">
              <a:ea typeface="+mn-lt"/>
              <a:cs typeface="+mn-lt"/>
            </a:endParaRPr>
          </a:p>
        </p:txBody>
      </p:sp>
      <p:sp>
        <p:nvSpPr>
          <p:cNvPr id="43" name="object 20">
            <a:extLst>
              <a:ext uri="{FF2B5EF4-FFF2-40B4-BE49-F238E27FC236}">
                <a16:creationId xmlns:a16="http://schemas.microsoft.com/office/drawing/2014/main" id="{D17F0F33-3565-2AAA-1B72-B0A5D152EADC}"/>
              </a:ext>
            </a:extLst>
          </p:cNvPr>
          <p:cNvSpPr txBox="1"/>
          <p:nvPr/>
        </p:nvSpPr>
        <p:spPr>
          <a:xfrm>
            <a:off x="6084003" y="2009366"/>
            <a:ext cx="1026844" cy="218650"/>
          </a:xfrm>
          <a:prstGeom prst="rect">
            <a:avLst/>
          </a:prstGeom>
          <a:solidFill>
            <a:srgbClr val="5088BB"/>
          </a:solidFill>
        </p:spPr>
        <p:txBody>
          <a:bodyPr vert="horz" wrap="square" lIns="0" tIns="33655" rIns="0" bIns="0" rtlCol="0" anchor="t">
            <a:spAutoFit/>
          </a:bodyPr>
          <a:lstStyle/>
          <a:p>
            <a:pPr marL="127635">
              <a:spcBef>
                <a:spcPts val="265"/>
              </a:spcBef>
              <a:defRPr/>
            </a:pPr>
            <a:r>
              <a:rPr lang="en-US" sz="1200" kern="0">
                <a:solidFill>
                  <a:schemeClr val="bg1"/>
                </a:solidFill>
                <a:ea typeface="+mn-lt"/>
                <a:cs typeface="+mn-lt"/>
              </a:rPr>
              <a:t>Week 1</a:t>
            </a:r>
            <a:endParaRPr lang="en-US">
              <a:solidFill>
                <a:schemeClr val="bg1"/>
              </a:solidFill>
            </a:endParaRPr>
          </a:p>
        </p:txBody>
      </p:sp>
      <p:sp>
        <p:nvSpPr>
          <p:cNvPr id="51" name="object 23">
            <a:extLst>
              <a:ext uri="{FF2B5EF4-FFF2-40B4-BE49-F238E27FC236}">
                <a16:creationId xmlns:a16="http://schemas.microsoft.com/office/drawing/2014/main" id="{884432A2-59D1-E44F-9749-880E4E73C657}"/>
              </a:ext>
            </a:extLst>
          </p:cNvPr>
          <p:cNvSpPr txBox="1"/>
          <p:nvPr/>
        </p:nvSpPr>
        <p:spPr>
          <a:xfrm>
            <a:off x="7173468" y="2006122"/>
            <a:ext cx="4466881" cy="280205"/>
          </a:xfrm>
          <a:prstGeom prst="rect">
            <a:avLst/>
          </a:prstGeom>
          <a:solidFill>
            <a:schemeClr val="accent6">
              <a:lumMod val="20000"/>
              <a:lumOff val="80000"/>
            </a:schemeClr>
          </a:solidFill>
        </p:spPr>
        <p:txBody>
          <a:bodyPr vert="horz" wrap="square" lIns="0" tIns="33655" rIns="0" bIns="0" rtlCol="0" anchor="t">
            <a:spAutoFit/>
          </a:bodyPr>
          <a:lstStyle/>
          <a:p>
            <a:pPr>
              <a:defRPr/>
            </a:pPr>
            <a:r>
              <a:rPr lang="en-US" sz="800" b="1" kern="0">
                <a:ea typeface="+mn-lt"/>
                <a:cs typeface="+mn-lt"/>
              </a:rPr>
              <a:t>Initial training covers salon culture, values, expectations, soft skills like communication and empathy, along with basic salon service introductions and practical demonstrations.</a:t>
            </a:r>
            <a:endParaRPr lang="en-US" sz="800" b="1">
              <a:ea typeface="+mn-lt"/>
              <a:cs typeface="+mn-lt"/>
            </a:endParaRPr>
          </a:p>
        </p:txBody>
      </p:sp>
      <p:sp>
        <p:nvSpPr>
          <p:cNvPr id="52" name="object 20">
            <a:extLst>
              <a:ext uri="{FF2B5EF4-FFF2-40B4-BE49-F238E27FC236}">
                <a16:creationId xmlns:a16="http://schemas.microsoft.com/office/drawing/2014/main" id="{35013BFB-87D2-491A-138A-9A1CEB1CCDBC}"/>
              </a:ext>
            </a:extLst>
          </p:cNvPr>
          <p:cNvSpPr txBox="1"/>
          <p:nvPr/>
        </p:nvSpPr>
        <p:spPr>
          <a:xfrm>
            <a:off x="6084003" y="2458750"/>
            <a:ext cx="1026844" cy="218650"/>
          </a:xfrm>
          <a:prstGeom prst="rect">
            <a:avLst/>
          </a:prstGeom>
          <a:solidFill>
            <a:srgbClr val="5088BB"/>
          </a:solidFill>
        </p:spPr>
        <p:txBody>
          <a:bodyPr vert="horz" wrap="square" lIns="0" tIns="33655" rIns="0" bIns="0" rtlCol="0" anchor="t">
            <a:spAutoFit/>
          </a:bodyPr>
          <a:lstStyle/>
          <a:p>
            <a:pPr marL="127635">
              <a:spcBef>
                <a:spcPts val="265"/>
              </a:spcBef>
              <a:defRPr/>
            </a:pPr>
            <a:r>
              <a:rPr lang="en-US" sz="1200" kern="0">
                <a:solidFill>
                  <a:schemeClr val="bg1"/>
                </a:solidFill>
                <a:ea typeface="+mn-lt"/>
                <a:cs typeface="+mn-lt"/>
              </a:rPr>
              <a:t>Week 2</a:t>
            </a:r>
            <a:endParaRPr lang="en-US">
              <a:solidFill>
                <a:schemeClr val="bg1"/>
              </a:solidFill>
            </a:endParaRPr>
          </a:p>
        </p:txBody>
      </p:sp>
      <p:sp>
        <p:nvSpPr>
          <p:cNvPr id="53" name="object 23">
            <a:extLst>
              <a:ext uri="{FF2B5EF4-FFF2-40B4-BE49-F238E27FC236}">
                <a16:creationId xmlns:a16="http://schemas.microsoft.com/office/drawing/2014/main" id="{F1FF3A0E-F2E2-EA74-D973-F7EDD10160A7}"/>
              </a:ext>
            </a:extLst>
          </p:cNvPr>
          <p:cNvSpPr txBox="1"/>
          <p:nvPr/>
        </p:nvSpPr>
        <p:spPr>
          <a:xfrm>
            <a:off x="7241852" y="2455506"/>
            <a:ext cx="4398497" cy="403316"/>
          </a:xfrm>
          <a:prstGeom prst="rect">
            <a:avLst/>
          </a:prstGeom>
          <a:solidFill>
            <a:schemeClr val="accent6">
              <a:lumMod val="20000"/>
              <a:lumOff val="80000"/>
            </a:schemeClr>
          </a:solidFill>
        </p:spPr>
        <p:txBody>
          <a:bodyPr vert="horz" wrap="square" lIns="0" tIns="33655" rIns="0" bIns="0" rtlCol="0" anchor="t">
            <a:spAutoFit/>
          </a:bodyPr>
          <a:lstStyle/>
          <a:p>
            <a:pPr>
              <a:defRPr/>
            </a:pPr>
            <a:r>
              <a:rPr lang="en-US" sz="800" b="1" kern="0">
                <a:ea typeface="+mn-lt"/>
                <a:cs typeface="+mn-lt"/>
              </a:rPr>
              <a:t>Continued training refines advanced technical skills, addresses challenging customer situations, focuses on a customer-centric approach, feedback analysis, and self-directed learning, ultimately evaluating overall performance and customer satisfaction for graduation.</a:t>
            </a:r>
            <a:endParaRPr lang="en-US" sz="800" b="1">
              <a:ea typeface="Calibri"/>
              <a:cs typeface="Calibri"/>
            </a:endParaRPr>
          </a:p>
        </p:txBody>
      </p:sp>
      <p:sp>
        <p:nvSpPr>
          <p:cNvPr id="248" name="TextBox 247">
            <a:extLst>
              <a:ext uri="{FF2B5EF4-FFF2-40B4-BE49-F238E27FC236}">
                <a16:creationId xmlns:a16="http://schemas.microsoft.com/office/drawing/2014/main" id="{AE543CE4-AE06-23D9-D385-0D01DFA09984}"/>
              </a:ext>
            </a:extLst>
          </p:cNvPr>
          <p:cNvSpPr txBox="1"/>
          <p:nvPr/>
        </p:nvSpPr>
        <p:spPr>
          <a:xfrm>
            <a:off x="259862" y="4177322"/>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ea typeface="Calibri"/>
                <a:cs typeface="Calibri"/>
              </a:rPr>
              <a:t>By instituting the aforementioned programs, we have the potential to </a:t>
            </a:r>
            <a:r>
              <a:rPr lang="en-US" sz="1200" b="1">
                <a:latin typeface="Calibri"/>
                <a:ea typeface="Calibri"/>
                <a:cs typeface="Calibri"/>
              </a:rPr>
              <a:t>elevate customer satisfaction</a:t>
            </a:r>
            <a:r>
              <a:rPr lang="en-US" sz="1200">
                <a:latin typeface="Calibri"/>
                <a:ea typeface="Calibri"/>
                <a:cs typeface="Calibri"/>
              </a:rPr>
              <a:t>. Allocating resources for training not only addresses the underlying issue of employee satisfaction and loyalty but also </a:t>
            </a:r>
            <a:r>
              <a:rPr lang="en-US" sz="1200" b="1">
                <a:latin typeface="Calibri"/>
                <a:ea typeface="Calibri"/>
                <a:cs typeface="Calibri"/>
              </a:rPr>
              <a:t>fortifies the foundation for enhanced service quality.</a:t>
            </a:r>
          </a:p>
        </p:txBody>
      </p:sp>
    </p:spTree>
    <p:extLst>
      <p:ext uri="{BB962C8B-B14F-4D97-AF65-F5344CB8AC3E}">
        <p14:creationId xmlns:p14="http://schemas.microsoft.com/office/powerpoint/2010/main" val="409969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A4EA81-77E4-D051-F9DC-FE754117F025}"/>
              </a:ext>
            </a:extLst>
          </p:cNvPr>
          <p:cNvSpPr/>
          <p:nvPr/>
        </p:nvSpPr>
        <p:spPr>
          <a:xfrm>
            <a:off x="232693" y="241810"/>
            <a:ext cx="11726614" cy="637438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6" name="Google Shape;81;p13">
            <a:extLst>
              <a:ext uri="{FF2B5EF4-FFF2-40B4-BE49-F238E27FC236}">
                <a16:creationId xmlns:a16="http://schemas.microsoft.com/office/drawing/2014/main" id="{16ECC67A-8AA4-9D75-F5FB-44FDE60ECE00}"/>
              </a:ext>
            </a:extLst>
          </p:cNvPr>
          <p:cNvSpPr txBox="1">
            <a:spLocks/>
          </p:cNvSpPr>
          <p:nvPr/>
        </p:nvSpPr>
        <p:spPr>
          <a:xfrm>
            <a:off x="3546530" y="3880784"/>
            <a:ext cx="5098937" cy="492443"/>
          </a:xfrm>
          <a:prstGeom prst="rect">
            <a:avLst/>
          </a:prstGeom>
          <a:solidFill>
            <a:srgbClr val="014FA1"/>
          </a:solidFill>
          <a:ln w="25400" cap="flat">
            <a:noFill/>
            <a:prstDash val="solid"/>
            <a:round/>
          </a:ln>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0">
              <a:lnSpc>
                <a:spcPct val="100000"/>
              </a:lnSpc>
              <a:spcBef>
                <a:spcPct val="0"/>
              </a:spcBef>
              <a:spcAft>
                <a:spcPts val="0"/>
              </a:spcAft>
              <a:buClrTx/>
              <a:buSzTx/>
              <a:buFontTx/>
              <a:buNone/>
              <a:tabLst/>
              <a:defRPr/>
            </a:pPr>
            <a:r>
              <a:rPr kumimoji="0" lang="en-IN" sz="32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sym typeface="Arial"/>
              </a:rPr>
              <a:t>TEAM DUMBLEDORKS</a:t>
            </a:r>
          </a:p>
        </p:txBody>
      </p:sp>
      <p:sp>
        <p:nvSpPr>
          <p:cNvPr id="7" name="TextBox 6">
            <a:extLst>
              <a:ext uri="{FF2B5EF4-FFF2-40B4-BE49-F238E27FC236}">
                <a16:creationId xmlns:a16="http://schemas.microsoft.com/office/drawing/2014/main" id="{526B13A8-D21C-6BF2-DC84-C8EF5FC6D6CB}"/>
              </a:ext>
            </a:extLst>
          </p:cNvPr>
          <p:cNvSpPr txBox="1"/>
          <p:nvPr/>
        </p:nvSpPr>
        <p:spPr>
          <a:xfrm>
            <a:off x="-1" y="2736066"/>
            <a:ext cx="12192000" cy="1015663"/>
          </a:xfrm>
          <a:prstGeom prst="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badi" panose="020B0604020104020204" pitchFamily="34" charset="0"/>
                <a:ea typeface="+mn-ea"/>
                <a:cs typeface="+mn-cs"/>
              </a:rPr>
              <a:t>THANK YOU</a:t>
            </a:r>
            <a:endParaRPr kumimoji="0" lang="en-IN"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18651763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1813</Words>
  <Application>Microsoft Macintosh PowerPoint</Application>
  <PresentationFormat>Widescreen</PresentationFormat>
  <Paragraphs>226</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Abadi</vt:lpstr>
      <vt:lpstr>Aptos Display</vt:lpstr>
      <vt:lpstr>Arial</vt:lpstr>
      <vt:lpstr>Calibri</vt:lpstr>
      <vt:lpstr>Calibri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ARORA - 80512300420</dc:creator>
  <cp:lastModifiedBy>RAGHAV ARORA - 80512300420</cp:lastModifiedBy>
  <cp:revision>2</cp:revision>
  <dcterms:created xsi:type="dcterms:W3CDTF">2023-10-28T13:44:52Z</dcterms:created>
  <dcterms:modified xsi:type="dcterms:W3CDTF">2023-10-31T18:28:38Z</dcterms:modified>
</cp:coreProperties>
</file>